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90" r:id="rId1"/>
    <p:sldMasterId id="2147483691" r:id="rId2"/>
  </p:sldMasterIdLst>
  <p:notesMasterIdLst>
    <p:notesMasterId r:id="rId67"/>
  </p:notesMasterIdLst>
  <p:sldIdLst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327" r:id="rId19"/>
    <p:sldId id="328" r:id="rId20"/>
    <p:sldId id="276" r:id="rId21"/>
    <p:sldId id="277" r:id="rId22"/>
    <p:sldId id="325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90" r:id="rId32"/>
    <p:sldId id="291" r:id="rId33"/>
    <p:sldId id="292" r:id="rId34"/>
    <p:sldId id="329" r:id="rId35"/>
    <p:sldId id="293" r:id="rId36"/>
    <p:sldId id="294" r:id="rId37"/>
    <p:sldId id="295" r:id="rId38"/>
    <p:sldId id="296" r:id="rId39"/>
    <p:sldId id="297" r:id="rId40"/>
    <p:sldId id="298" r:id="rId41"/>
    <p:sldId id="299" r:id="rId42"/>
    <p:sldId id="300" r:id="rId43"/>
    <p:sldId id="301" r:id="rId44"/>
    <p:sldId id="302" r:id="rId45"/>
    <p:sldId id="303" r:id="rId46"/>
    <p:sldId id="304" r:id="rId47"/>
    <p:sldId id="305" r:id="rId48"/>
    <p:sldId id="306" r:id="rId49"/>
    <p:sldId id="307" r:id="rId50"/>
    <p:sldId id="308" r:id="rId51"/>
    <p:sldId id="309" r:id="rId52"/>
    <p:sldId id="310" r:id="rId53"/>
    <p:sldId id="311" r:id="rId54"/>
    <p:sldId id="312" r:id="rId55"/>
    <p:sldId id="313" r:id="rId56"/>
    <p:sldId id="314" r:id="rId57"/>
    <p:sldId id="315" r:id="rId58"/>
    <p:sldId id="316" r:id="rId59"/>
    <p:sldId id="317" r:id="rId60"/>
    <p:sldId id="318" r:id="rId61"/>
    <p:sldId id="319" r:id="rId62"/>
    <p:sldId id="320" r:id="rId63"/>
    <p:sldId id="321" r:id="rId64"/>
    <p:sldId id="323" r:id="rId65"/>
    <p:sldId id="324" r:id="rId66"/>
  </p:sldIdLst>
  <p:sldSz cx="13004800" cy="73025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94B81EC-6456-4E03-A388-E0429E77FDF5}">
  <a:tblStyle styleId="{994B81EC-6456-4E03-A388-E0429E77FDF5}" styleName="Table_0"/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3"/>
    <p:restoredTop sz="94720"/>
  </p:normalViewPr>
  <p:slideViewPr>
    <p:cSldViewPr snapToGrid="0" snapToObjects="1">
      <p:cViewPr varScale="1">
        <p:scale>
          <a:sx n="99" d="100"/>
          <a:sy n="99" d="100"/>
        </p:scale>
        <p:origin x="26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63" Type="http://schemas.openxmlformats.org/officeDocument/2006/relationships/slide" Target="slides/slide61.xml"/><Relationship Id="rId64" Type="http://schemas.openxmlformats.org/officeDocument/2006/relationships/slide" Target="slides/slide62.xml"/><Relationship Id="rId65" Type="http://schemas.openxmlformats.org/officeDocument/2006/relationships/slide" Target="slides/slide63.xml"/><Relationship Id="rId66" Type="http://schemas.openxmlformats.org/officeDocument/2006/relationships/slide" Target="slides/slide64.xml"/><Relationship Id="rId67" Type="http://schemas.openxmlformats.org/officeDocument/2006/relationships/notesMaster" Target="notesMasters/notesMaster1.xml"/><Relationship Id="rId68" Type="http://schemas.openxmlformats.org/officeDocument/2006/relationships/presProps" Target="presProps.xml"/><Relationship Id="rId69" Type="http://schemas.openxmlformats.org/officeDocument/2006/relationships/viewProps" Target="viewProps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<Relationship Id="rId55" Type="http://schemas.openxmlformats.org/officeDocument/2006/relationships/slide" Target="slides/slide53.xml"/><Relationship Id="rId56" Type="http://schemas.openxmlformats.org/officeDocument/2006/relationships/slide" Target="slides/slide54.xml"/><Relationship Id="rId57" Type="http://schemas.openxmlformats.org/officeDocument/2006/relationships/slide" Target="slides/slide55.xml"/><Relationship Id="rId58" Type="http://schemas.openxmlformats.org/officeDocument/2006/relationships/slide" Target="slides/slide56.xml"/><Relationship Id="rId59" Type="http://schemas.openxmlformats.org/officeDocument/2006/relationships/slide" Target="slides/slide5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70" Type="http://schemas.openxmlformats.org/officeDocument/2006/relationships/theme" Target="theme/theme1.xml"/><Relationship Id="rId71" Type="http://schemas.openxmlformats.org/officeDocument/2006/relationships/tableStyles" Target="tableStyles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60" Type="http://schemas.openxmlformats.org/officeDocument/2006/relationships/slide" Target="slides/slide58.xml"/><Relationship Id="rId61" Type="http://schemas.openxmlformats.org/officeDocument/2006/relationships/slide" Target="slides/slide59.xml"/><Relationship Id="rId62" Type="http://schemas.openxmlformats.org/officeDocument/2006/relationships/slide" Target="slides/slide60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defRPr/>
            </a:lvl1pPr>
            <a:lvl2pPr marL="0" marR="0" lvl="1" indent="228600" algn="l" rtl="0">
              <a:spcBef>
                <a:spcPts val="0"/>
              </a:spcBef>
              <a:defRPr/>
            </a:lvl2pPr>
            <a:lvl3pPr marL="0" marR="0" lvl="2" indent="457200" algn="l" rtl="0">
              <a:spcBef>
                <a:spcPts val="0"/>
              </a:spcBef>
              <a:defRPr/>
            </a:lvl3pPr>
            <a:lvl4pPr marL="0" marR="0" lvl="3" indent="685800" algn="l" rtl="0">
              <a:spcBef>
                <a:spcPts val="0"/>
              </a:spcBef>
              <a:defRPr/>
            </a:lvl4pPr>
            <a:lvl5pPr marL="0" marR="0" lvl="4" indent="914400" algn="l" rtl="0">
              <a:spcBef>
                <a:spcPts val="0"/>
              </a:spcBef>
              <a:defRPr/>
            </a:lvl5pPr>
            <a:lvl6pPr marL="0" marR="0" lvl="5" indent="1143000" algn="l" rtl="0">
              <a:spcBef>
                <a:spcPts val="0"/>
              </a:spcBef>
              <a:defRPr/>
            </a:lvl6pPr>
            <a:lvl7pPr marL="0" marR="0" lvl="6" indent="1371600" algn="l" rtl="0">
              <a:spcBef>
                <a:spcPts val="0"/>
              </a:spcBef>
              <a:defRPr/>
            </a:lvl7pPr>
            <a:lvl8pPr marL="0" marR="0" lvl="7" indent="1600200" algn="l" rtl="0">
              <a:spcBef>
                <a:spcPts val="0"/>
              </a:spcBef>
              <a:defRPr/>
            </a:lvl8pPr>
            <a:lvl9pPr marL="0" marR="0" lvl="8" indent="182880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74" name="Shape 274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Shape 36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67" name="Shape 367"/>
          <p:cNvSpPr>
            <a:spLocks noGrp="1" noRot="1" noChangeAspect="1"/>
          </p:cNvSpPr>
          <p:nvPr>
            <p:ph type="sldImg" idx="2"/>
          </p:nvPr>
        </p:nvSpPr>
        <p:spPr>
          <a:xfrm>
            <a:off x="1139024" y="685800"/>
            <a:ext cx="45801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Shape 373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74" name="Shape 374"/>
          <p:cNvSpPr>
            <a:spLocks noGrp="1" noRot="1" noChangeAspect="1"/>
          </p:cNvSpPr>
          <p:nvPr>
            <p:ph type="sldImg" idx="2"/>
          </p:nvPr>
        </p:nvSpPr>
        <p:spPr>
          <a:xfrm>
            <a:off x="1139024" y="685800"/>
            <a:ext cx="45801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Shape 380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81" name="Shape 381"/>
          <p:cNvSpPr>
            <a:spLocks noGrp="1" noRot="1" noChangeAspect="1"/>
          </p:cNvSpPr>
          <p:nvPr>
            <p:ph type="sldImg" idx="2"/>
          </p:nvPr>
        </p:nvSpPr>
        <p:spPr>
          <a:xfrm>
            <a:off x="1139024" y="685800"/>
            <a:ext cx="45801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Shape 387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smtClean="0"/>
              <a:t>I’d like everyone to set up</a:t>
            </a:r>
            <a:r>
              <a:rPr lang="en-US" baseline="0" dirty="0" smtClean="0"/>
              <a:t> your profile </a:t>
            </a:r>
            <a:r>
              <a:rPr lang="mr-IN" baseline="0" dirty="0" smtClean="0"/>
              <a:t>–</a:t>
            </a:r>
            <a:r>
              <a:rPr lang="en-US" baseline="0" dirty="0" smtClean="0"/>
              <a:t> please add a photo of yourself</a:t>
            </a:r>
            <a:endParaRPr dirty="0"/>
          </a:p>
        </p:txBody>
      </p:sp>
      <p:sp>
        <p:nvSpPr>
          <p:cNvPr id="388" name="Shape 388"/>
          <p:cNvSpPr>
            <a:spLocks noGrp="1" noRot="1" noChangeAspect="1"/>
          </p:cNvSpPr>
          <p:nvPr>
            <p:ph type="sldImg" idx="2"/>
          </p:nvPr>
        </p:nvSpPr>
        <p:spPr>
          <a:xfrm>
            <a:off x="1139024" y="685800"/>
            <a:ext cx="45801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Shape 395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96" name="Shape 396"/>
          <p:cNvSpPr>
            <a:spLocks noGrp="1" noRot="1" noChangeAspect="1"/>
          </p:cNvSpPr>
          <p:nvPr>
            <p:ph type="sldImg" idx="2"/>
          </p:nvPr>
        </p:nvSpPr>
        <p:spPr>
          <a:xfrm>
            <a:off x="1139024" y="685800"/>
            <a:ext cx="45801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Shape 403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404" name="Shape 404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Shape 410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11" name="Shape 411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1" dirty="0" smtClean="0">
                <a:latin typeface="Oswald"/>
                <a:ea typeface="Oswald"/>
                <a:cs typeface="Oswald"/>
                <a:sym typeface="Oswald"/>
              </a:rPr>
              <a:t>Reid Note: write on board</a:t>
            </a:r>
            <a:endParaRPr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Shape 499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500" name="Shape 500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396993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Shape 505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Shape 50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https://docs.google.com/forms/d/1-LVzL1EsuKnEw66x99ojSHbrdJrCCkmbFRPuPHYcDQ8/edit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94964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Shape 424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25" name="Shape 425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80" name="Shape 280"/>
          <p:cNvSpPr>
            <a:spLocks noGrp="1" noRot="1" noChangeAspect="1"/>
          </p:cNvSpPr>
          <p:nvPr>
            <p:ph type="sldImg" idx="2"/>
          </p:nvPr>
        </p:nvSpPr>
        <p:spPr>
          <a:xfrm>
            <a:off x="1139024" y="685800"/>
            <a:ext cx="45801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Shape 430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31" name="Shape 431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Shape 430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31" name="Shape 431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752936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Shape 44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Ask them: Anyone wanna take stab at defining data science? Can you think of companies that use Data Science? </a:t>
            </a:r>
          </a:p>
        </p:txBody>
      </p:sp>
      <p:sp>
        <p:nvSpPr>
          <p:cNvPr id="449" name="Shape 449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Shape 454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55" name="Shape 455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Shape 460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61" name="Shape 461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Shape 466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67" name="Shape 467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03200" lvl="0" indent="-154940" rtl="0"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Char char="‣"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very special set of skills…</a:t>
            </a:r>
          </a:p>
          <a:p>
            <a:pPr marL="203200" lvl="0" indent="-154940" rtl="0"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Char char="‣"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 extracting meaning from data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03200" lvl="0" indent="-154940" rtl="0"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Char char="‣"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Stretches across disciplines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03200" lvl="0" indent="-154940" rtl="0"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Char char="‣"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Application of scientific techniques to                                                   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practical problems</a:t>
            </a:r>
          </a:p>
          <a:p>
            <a:pPr lvl="0" rtl="0">
              <a:spcBef>
                <a:spcPts val="1000"/>
              </a:spcBef>
              <a:buClr>
                <a:schemeClr val="dk1"/>
              </a:buClr>
              <a:buSzPct val="91666"/>
              <a:buFont typeface="Arial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Shape 472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73" name="Shape 473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Shape 478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79" name="Shape 479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Shape 485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86" name="Shape 48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Shape 492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93" name="Shape 493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/>
              <a:t>Show of hands, who is strong in Business; ML; Math; Programming; Statistics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marL="203200" lvl="0" indent="-154940" rtl="0"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Char char="‣"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These roles prioritize different                                                                                    skill sets.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03200" lvl="0" indent="-154940" rtl="0"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Char char="‣"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However, all roles involve some                                                                         part of each skillset.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03200" lvl="0" indent="-154940" rtl="0"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Char char="‣"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are your strengths and weaknesses?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90" name="Shape 290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Shape 51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16" name="Shape 51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/>
              <a:t>Show of hands, who is strong in Business; ML; Math; Programming; Statistics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marL="203200" lvl="0" indent="-154940" rtl="0"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Char char="‣"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These roles prioritize different                                                                                    skill sets.</a:t>
            </a:r>
          </a:p>
          <a:p>
            <a:pPr lvl="0" rtl="0">
              <a:spcBef>
                <a:spcPts val="0"/>
              </a:spcBef>
              <a:buSzPct val="91666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03200" lvl="0" indent="-154940" rtl="0"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Char char="‣"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However, all roles involve some                                                                         part of each skillset.</a:t>
            </a:r>
          </a:p>
          <a:p>
            <a:pPr lvl="0" rtl="0">
              <a:spcBef>
                <a:spcPts val="0"/>
              </a:spcBef>
              <a:buSzPct val="91666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03200" lvl="0" indent="-154940" rtl="0"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Char char="‣"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are your strengths and weaknesses?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Shape 52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25" name="Shape 525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/>
              <a:t>Show of hands, who is strong in Business; ML; Math; Programming; Statistics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marL="203200" lvl="0" indent="-154940" rtl="0"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Char char="‣"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These roles prioritize different                                                                                    skill sets.</a:t>
            </a:r>
          </a:p>
          <a:p>
            <a:pPr lvl="0" rtl="0">
              <a:spcBef>
                <a:spcPts val="0"/>
              </a:spcBef>
              <a:buSzPct val="91666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03200" lvl="0" indent="-154940" rtl="0"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Char char="‣"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However, all roles involve some                                                                         part of each skillset.</a:t>
            </a:r>
          </a:p>
          <a:p>
            <a:pPr lvl="0" rtl="0">
              <a:spcBef>
                <a:spcPts val="0"/>
              </a:spcBef>
              <a:buSzPct val="91666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03200" lvl="0" indent="-154940" rtl="0"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Char char="‣"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are your strengths and weaknesses?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Shape 53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34" name="Shape 534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/>
              <a:t>Show of hands, who is strong in Business; ML; Math; Programming; Statistics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marL="203200" lvl="0" indent="-154940" rtl="0"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Char char="‣"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These roles prioritize different                                                                                    skill sets.</a:t>
            </a:r>
          </a:p>
          <a:p>
            <a:pPr lvl="0" rtl="0">
              <a:spcBef>
                <a:spcPts val="0"/>
              </a:spcBef>
              <a:buSzPct val="91666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03200" lvl="0" indent="-154940" rtl="0"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Char char="‣"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However, all roles involve some                                                                         part of each skillset.</a:t>
            </a:r>
          </a:p>
          <a:p>
            <a:pPr lvl="0" rtl="0">
              <a:spcBef>
                <a:spcPts val="0"/>
              </a:spcBef>
              <a:buSzPct val="91666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03200" lvl="0" indent="-154940" rtl="0"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Char char="‣"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are your strengths and weaknesses?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Shape 436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37" name="Shape 437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851875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Shape 542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543" name="Shape 543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Shape 548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49" name="Shape 549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Shape 55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55" name="Shape 555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/>
              <a:t>I’ll go over this briefly - what would you like me to speak more about?</a:t>
            </a: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Shape 56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62" name="Shape 562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Shape 568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69" name="Shape 569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Shape 57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76" name="Shape 57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/>
              <a:t>“We’re not using the workflow today”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  <a:p>
            <a:pPr marL="457200" marR="0" lvl="0" indent="-228600" algn="l" rtl="0">
              <a:spcBef>
                <a:spcPts val="0"/>
              </a:spcBef>
              <a:buChar char="-"/>
            </a:pPr>
            <a:r>
              <a:rPr lang="en-US"/>
              <a:t>Give a quick overview, don’t spend too much time: this is a resource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Note: add in producer credits</a:t>
            </a:r>
          </a:p>
        </p:txBody>
      </p:sp>
      <p:sp>
        <p:nvSpPr>
          <p:cNvPr id="310" name="Shape 310"/>
          <p:cNvSpPr>
            <a:spLocks noGrp="1" noRot="1" noChangeAspect="1"/>
          </p:cNvSpPr>
          <p:nvPr>
            <p:ph type="sldImg" idx="2"/>
          </p:nvPr>
        </p:nvSpPr>
        <p:spPr>
          <a:xfrm>
            <a:off x="1139024" y="685800"/>
            <a:ext cx="45801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Shape 581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82" name="Shape 582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Shape 58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89" name="Shape 589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Shape 59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95" name="Shape 595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Shape 600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01" name="Shape 601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Shape 60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08" name="Shape 60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Shape 61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15" name="Shape 615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Shape 620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21" name="Shape 621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Shape 62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28" name="Shape 62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Shape 63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34" name="Shape 634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Shape 639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40" name="Shape 640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Shape 324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Emily might come in and out of class</a:t>
            </a:r>
          </a:p>
        </p:txBody>
      </p:sp>
      <p:sp>
        <p:nvSpPr>
          <p:cNvPr id="325" name="Shape 325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Shape 64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47" name="Shape 647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Shape 65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54" name="Shape 654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Shape 659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60" name="Shape 660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Shape 66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67" name="Shape 667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Shape 67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73" name="Shape 673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Shape 678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79" name="Shape 679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Shape 68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86" name="Shape 68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Shape 69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92" name="Shape 692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Shape 697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98" name="Shape 69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Shape 703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Shape 704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Shape 341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42" name="Shape 342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Shape 715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716" name="Shape 716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Shape 721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22" name="Shape 722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Shape 727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728" name="Shape 728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Shape 740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41" name="Shape 74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Shape 74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49" name="Shape 74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Shape 347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48" name="Shape 348"/>
          <p:cNvSpPr>
            <a:spLocks noGrp="1" noRot="1" noChangeAspect="1"/>
          </p:cNvSpPr>
          <p:nvPr>
            <p:ph type="sldImg" idx="2"/>
          </p:nvPr>
        </p:nvSpPr>
        <p:spPr>
          <a:xfrm>
            <a:off x="1139024" y="685800"/>
            <a:ext cx="45801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Shape 353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54" name="Shape 354"/>
          <p:cNvSpPr>
            <a:spLocks noGrp="1" noRot="1" noChangeAspect="1"/>
          </p:cNvSpPr>
          <p:nvPr>
            <p:ph type="sldImg" idx="2"/>
          </p:nvPr>
        </p:nvSpPr>
        <p:spPr>
          <a:xfrm>
            <a:off x="1139024" y="685800"/>
            <a:ext cx="45801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Shape 361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62" name="Shape 362"/>
          <p:cNvSpPr>
            <a:spLocks noGrp="1" noRot="1" noChangeAspect="1"/>
          </p:cNvSpPr>
          <p:nvPr>
            <p:ph type="sldImg" idx="2"/>
          </p:nvPr>
        </p:nvSpPr>
        <p:spPr>
          <a:xfrm>
            <a:off x="1139024" y="685800"/>
            <a:ext cx="45801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4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Relationship Id="rId9" Type="http://schemas.openxmlformats.org/officeDocument/2006/relationships/image" Target="../media/image15.png"/><Relationship Id="rId10" Type="http://schemas.openxmlformats.org/officeDocument/2006/relationships/image" Target="../media/image16.png"/><Relationship Id="rId11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jp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4" Type="http://schemas.openxmlformats.org/officeDocument/2006/relationships/image" Target="../media/image22.jp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">
    <p:bg>
      <p:bgPr>
        <a:solidFill>
          <a:srgbClr val="000000"/>
        </a:solidFill>
        <a:effectLst/>
      </p:bgPr>
    </p:bg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hape 11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12" name="Shape 12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</p:cxnSp>
      <p:pic>
        <p:nvPicPr>
          <p:cNvPr id="13" name="Shape 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34999" y="762000"/>
            <a:ext cx="2832101" cy="304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: Smart Phones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Shape 5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16000" y="1313655"/>
            <a:ext cx="4043866" cy="605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Shape 5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73600" y="1371600"/>
            <a:ext cx="3695699" cy="5514677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Shape 5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509000" y="1358900"/>
            <a:ext cx="2984500" cy="54594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0" name="Shape 60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61" name="Shape 61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62" name="Shape 62"/>
          <p:cNvSpPr/>
          <p:nvPr/>
        </p:nvSpPr>
        <p:spPr>
          <a:xfrm>
            <a:off x="5651500" y="3835400"/>
            <a:ext cx="1707947" cy="254000"/>
          </a:xfrm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Drag an object here</a:t>
            </a:r>
          </a:p>
        </p:txBody>
      </p:sp>
      <p:sp>
        <p:nvSpPr>
          <p:cNvPr id="63" name="Shape 63"/>
          <p:cNvSpPr/>
          <p:nvPr/>
        </p:nvSpPr>
        <p:spPr>
          <a:xfrm>
            <a:off x="9182100" y="3835400"/>
            <a:ext cx="1707947" cy="254000"/>
          </a:xfrm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Drag an object here</a:t>
            </a:r>
          </a:p>
        </p:txBody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1841500" y="1981200"/>
            <a:ext cx="2311400" cy="3962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lnSpc>
                <a:spcPct val="100000"/>
              </a:lnSpc>
              <a:spcBef>
                <a:spcPts val="0"/>
              </a:spcBef>
              <a:defRPr/>
            </a:lvl1pPr>
            <a:lvl2pPr lvl="1" indent="228600" rtl="0">
              <a:lnSpc>
                <a:spcPct val="100000"/>
              </a:lnSpc>
              <a:spcBef>
                <a:spcPts val="0"/>
              </a:spcBef>
              <a:defRPr/>
            </a:lvl2pPr>
            <a:lvl3pPr lvl="2" indent="457200" rtl="0">
              <a:lnSpc>
                <a:spcPct val="100000"/>
              </a:lnSpc>
              <a:spcBef>
                <a:spcPts val="0"/>
              </a:spcBef>
              <a:defRPr/>
            </a:lvl3pPr>
            <a:lvl4pPr lvl="3" indent="685800" rtl="0">
              <a:lnSpc>
                <a:spcPct val="100000"/>
              </a:lnSpc>
              <a:spcBef>
                <a:spcPts val="0"/>
              </a:spcBef>
              <a:defRPr/>
            </a:lvl4pPr>
            <a:lvl5pPr lvl="4" indent="914400" rtl="0">
              <a:lnSpc>
                <a:spcPct val="100000"/>
              </a:lnSpc>
              <a:spcBef>
                <a:spcPts val="0"/>
              </a:spcBef>
              <a:defRPr/>
            </a:lvl5pPr>
            <a:lvl6pPr lvl="5" indent="1143000" rtl="0">
              <a:lnSpc>
                <a:spcPct val="100000"/>
              </a:lnSpc>
              <a:spcBef>
                <a:spcPts val="0"/>
              </a:spcBef>
              <a:defRPr/>
            </a:lvl6pPr>
            <a:lvl7pPr lvl="6" indent="1371600" rtl="0">
              <a:lnSpc>
                <a:spcPct val="100000"/>
              </a:lnSpc>
              <a:spcBef>
                <a:spcPts val="0"/>
              </a:spcBef>
              <a:defRPr/>
            </a:lvl7pPr>
            <a:lvl8pPr lvl="7" indent="1600200" rtl="0">
              <a:lnSpc>
                <a:spcPct val="100000"/>
              </a:lnSpc>
              <a:spcBef>
                <a:spcPts val="0"/>
              </a:spcBef>
              <a:defRPr/>
            </a:lvl8pPr>
            <a:lvl9pPr lvl="8" indent="1828800" rtl="0">
              <a:lnSpc>
                <a:spcPct val="100000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harts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6" name="Shape 66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67" name="Shape 67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68" name="Shape 68"/>
          <p:cNvSpPr/>
          <p:nvPr/>
        </p:nvSpPr>
        <p:spPr>
          <a:xfrm>
            <a:off x="655827" y="2307725"/>
            <a:ext cx="3000000" cy="30000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9" name="Shape 69"/>
          <p:cNvSpPr/>
          <p:nvPr/>
        </p:nvSpPr>
        <p:spPr>
          <a:xfrm>
            <a:off x="4386428" y="2303347"/>
            <a:ext cx="3000000" cy="30000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0" name="Shape 70"/>
          <p:cNvSpPr/>
          <p:nvPr/>
        </p:nvSpPr>
        <p:spPr>
          <a:xfrm>
            <a:off x="7409003" y="2423731"/>
            <a:ext cx="3000000" cy="30000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llouts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2" name="Shape 72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73" name="Shape 73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grpSp>
        <p:nvGrpSpPr>
          <p:cNvPr id="74" name="Shape 74"/>
          <p:cNvGrpSpPr/>
          <p:nvPr/>
        </p:nvGrpSpPr>
        <p:grpSpPr>
          <a:xfrm>
            <a:off x="635000" y="1828800"/>
            <a:ext cx="1270001" cy="1270001"/>
            <a:chOff x="0" y="0"/>
            <a:chExt cx="1270000" cy="1270000"/>
          </a:xfrm>
        </p:grpSpPr>
        <p:pic>
          <p:nvPicPr>
            <p:cNvPr id="75" name="Shape 75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0" y="0"/>
              <a:ext cx="1270000" cy="127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6" name="Shape 76"/>
            <p:cNvSpPr/>
            <p:nvPr/>
          </p:nvSpPr>
          <p:spPr>
            <a:xfrm>
              <a:off x="88900" y="335279"/>
              <a:ext cx="1079499" cy="675642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lang="en-US" sz="18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INSERT STICKER</a:t>
              </a:r>
              <a:br>
                <a:rPr lang="en-US" sz="18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-US" sz="18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TEXT</a:t>
              </a:r>
            </a:p>
          </p:txBody>
        </p:sp>
      </p:grpSp>
      <p:grpSp>
        <p:nvGrpSpPr>
          <p:cNvPr id="77" name="Shape 77"/>
          <p:cNvGrpSpPr/>
          <p:nvPr/>
        </p:nvGrpSpPr>
        <p:grpSpPr>
          <a:xfrm>
            <a:off x="2159000" y="1828800"/>
            <a:ext cx="1270001" cy="1270001"/>
            <a:chOff x="0" y="0"/>
            <a:chExt cx="1270000" cy="1270000"/>
          </a:xfrm>
        </p:grpSpPr>
        <p:pic>
          <p:nvPicPr>
            <p:cNvPr id="78" name="Shape 78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0" y="0"/>
              <a:ext cx="1270000" cy="127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9" name="Shape 79"/>
            <p:cNvSpPr/>
            <p:nvPr/>
          </p:nvSpPr>
          <p:spPr>
            <a:xfrm>
              <a:off x="101600" y="347979"/>
              <a:ext cx="1079499" cy="675642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STICKER</a:t>
              </a:r>
              <a:b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TEXT</a:t>
              </a:r>
            </a:p>
          </p:txBody>
        </p:sp>
      </p:grpSp>
      <p:grpSp>
        <p:nvGrpSpPr>
          <p:cNvPr id="80" name="Shape 80"/>
          <p:cNvGrpSpPr/>
          <p:nvPr/>
        </p:nvGrpSpPr>
        <p:grpSpPr>
          <a:xfrm>
            <a:off x="635000" y="3340100"/>
            <a:ext cx="1270001" cy="1270001"/>
            <a:chOff x="0" y="0"/>
            <a:chExt cx="1270000" cy="1270000"/>
          </a:xfrm>
        </p:grpSpPr>
        <p:pic>
          <p:nvPicPr>
            <p:cNvPr id="81" name="Shape 81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0" y="0"/>
              <a:ext cx="1270000" cy="127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2" name="Shape 82"/>
            <p:cNvSpPr/>
            <p:nvPr/>
          </p:nvSpPr>
          <p:spPr>
            <a:xfrm>
              <a:off x="88900" y="322579"/>
              <a:ext cx="1079499" cy="675642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STICKER</a:t>
              </a:r>
              <a:b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TEXT</a:t>
              </a:r>
            </a:p>
          </p:txBody>
        </p:sp>
      </p:grpSp>
      <p:grpSp>
        <p:nvGrpSpPr>
          <p:cNvPr id="83" name="Shape 83"/>
          <p:cNvGrpSpPr/>
          <p:nvPr/>
        </p:nvGrpSpPr>
        <p:grpSpPr>
          <a:xfrm>
            <a:off x="2159000" y="3340100"/>
            <a:ext cx="1270001" cy="1270001"/>
            <a:chOff x="0" y="0"/>
            <a:chExt cx="1270000" cy="1270000"/>
          </a:xfrm>
        </p:grpSpPr>
        <p:pic>
          <p:nvPicPr>
            <p:cNvPr id="84" name="Shape 84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0" y="0"/>
              <a:ext cx="1270000" cy="127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5" name="Shape 85"/>
            <p:cNvSpPr/>
            <p:nvPr/>
          </p:nvSpPr>
          <p:spPr>
            <a:xfrm>
              <a:off x="101600" y="335279"/>
              <a:ext cx="1079499" cy="675642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STICKER</a:t>
              </a:r>
              <a:b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TEXT</a:t>
              </a:r>
            </a:p>
          </p:txBody>
        </p:sp>
      </p:grpSp>
      <p:grpSp>
        <p:nvGrpSpPr>
          <p:cNvPr id="86" name="Shape 86"/>
          <p:cNvGrpSpPr/>
          <p:nvPr/>
        </p:nvGrpSpPr>
        <p:grpSpPr>
          <a:xfrm>
            <a:off x="635000" y="4876800"/>
            <a:ext cx="1270001" cy="1270001"/>
            <a:chOff x="0" y="0"/>
            <a:chExt cx="1270000" cy="1270000"/>
          </a:xfrm>
        </p:grpSpPr>
        <p:pic>
          <p:nvPicPr>
            <p:cNvPr id="87" name="Shape 87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0" y="0"/>
              <a:ext cx="1270000" cy="127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8" name="Shape 88"/>
            <p:cNvSpPr/>
            <p:nvPr/>
          </p:nvSpPr>
          <p:spPr>
            <a:xfrm>
              <a:off x="88900" y="322579"/>
              <a:ext cx="1079499" cy="675642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STICKER</a:t>
              </a:r>
              <a:b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TEXT</a:t>
              </a:r>
            </a:p>
          </p:txBody>
        </p:sp>
      </p:grpSp>
      <p:grpSp>
        <p:nvGrpSpPr>
          <p:cNvPr id="89" name="Shape 89"/>
          <p:cNvGrpSpPr/>
          <p:nvPr/>
        </p:nvGrpSpPr>
        <p:grpSpPr>
          <a:xfrm>
            <a:off x="2159000" y="4876800"/>
            <a:ext cx="1270001" cy="1270001"/>
            <a:chOff x="0" y="0"/>
            <a:chExt cx="1270000" cy="1270000"/>
          </a:xfrm>
        </p:grpSpPr>
        <p:pic>
          <p:nvPicPr>
            <p:cNvPr id="90" name="Shape 90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0" y="0"/>
              <a:ext cx="1270000" cy="127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1" name="Shape 91"/>
            <p:cNvSpPr/>
            <p:nvPr/>
          </p:nvSpPr>
          <p:spPr>
            <a:xfrm>
              <a:off x="101600" y="335279"/>
              <a:ext cx="1079499" cy="675642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STICKER</a:t>
              </a:r>
              <a:b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TEXT</a:t>
              </a:r>
            </a:p>
          </p:txBody>
        </p:sp>
      </p:grpSp>
      <p:sp>
        <p:nvSpPr>
          <p:cNvPr id="92" name="Shape 92"/>
          <p:cNvSpPr/>
          <p:nvPr/>
        </p:nvSpPr>
        <p:spPr>
          <a:xfrm>
            <a:off x="8790781" y="1828800"/>
            <a:ext cx="3236119" cy="203200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3714" y="0"/>
                </a:moveTo>
                <a:cubicBezTo>
                  <a:pt x="2778" y="0"/>
                  <a:pt x="2019" y="1209"/>
                  <a:pt x="2019" y="2700"/>
                </a:cubicBezTo>
                <a:lnTo>
                  <a:pt x="2019" y="5214"/>
                </a:lnTo>
                <a:lnTo>
                  <a:pt x="0" y="6763"/>
                </a:lnTo>
                <a:lnTo>
                  <a:pt x="2019" y="8311"/>
                </a:lnTo>
                <a:lnTo>
                  <a:pt x="2019" y="18900"/>
                </a:lnTo>
                <a:cubicBezTo>
                  <a:pt x="2019" y="20391"/>
                  <a:pt x="2778" y="21600"/>
                  <a:pt x="3714" y="21600"/>
                </a:cubicBezTo>
                <a:lnTo>
                  <a:pt x="19905" y="21600"/>
                </a:lnTo>
                <a:cubicBezTo>
                  <a:pt x="20841" y="21600"/>
                  <a:pt x="21600" y="20391"/>
                  <a:pt x="21600" y="18900"/>
                </a:cubicBezTo>
                <a:lnTo>
                  <a:pt x="21600" y="2700"/>
                </a:lnTo>
                <a:cubicBezTo>
                  <a:pt x="21600" y="1209"/>
                  <a:pt x="20841" y="0"/>
                  <a:pt x="19905" y="0"/>
                </a:cubicBezTo>
                <a:lnTo>
                  <a:pt x="3714" y="0"/>
                </a:lnTo>
                <a:close/>
              </a:path>
            </a:pathLst>
          </a:custGeom>
          <a:noFill/>
          <a:ln>
            <a:noFill/>
          </a:ln>
        </p:spPr>
        <p:txBody>
          <a:bodyPr lIns="279400" tIns="279400" rIns="279400" bIns="279400" anchor="t" anchorCtr="0">
            <a:noAutofit/>
          </a:bodyPr>
          <a:lstStyle/>
          <a:p>
            <a:pPr marL="0" marR="0" lvl="0" indent="0" algn="l" rtl="0">
              <a:lnSpc>
                <a:spcPct val="133333"/>
              </a:lnSpc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quote here. Vestibulum suscipit augue a erat tristique sollicitudin. Donec sit amet neque arcu. Vestibulum at rhoncus neque. Vivamus eget vulputate purus. Curabitur venenatis, nisi non faucibus fringilla. —John Doe</a:t>
            </a:r>
          </a:p>
        </p:txBody>
      </p:sp>
      <p:grpSp>
        <p:nvGrpSpPr>
          <p:cNvPr id="93" name="Shape 93"/>
          <p:cNvGrpSpPr/>
          <p:nvPr/>
        </p:nvGrpSpPr>
        <p:grpSpPr>
          <a:xfrm>
            <a:off x="4051298" y="1828799"/>
            <a:ext cx="2032001" cy="2032001"/>
            <a:chOff x="0" y="0"/>
            <a:chExt cx="2032000" cy="2032000"/>
          </a:xfrm>
        </p:grpSpPr>
        <p:pic>
          <p:nvPicPr>
            <p:cNvPr id="94" name="Shape 94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0" y="0"/>
              <a:ext cx="2032000" cy="2032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5" name="Shape 95"/>
            <p:cNvSpPr/>
            <p:nvPr/>
          </p:nvSpPr>
          <p:spPr>
            <a:xfrm>
              <a:off x="165100" y="152400"/>
              <a:ext cx="1676399" cy="233681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lang="en-US" sz="18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INSERT TERM</a:t>
              </a:r>
            </a:p>
          </p:txBody>
        </p:sp>
        <p:sp>
          <p:nvSpPr>
            <p:cNvPr id="96" name="Shape 96"/>
            <p:cNvSpPr/>
            <p:nvPr/>
          </p:nvSpPr>
          <p:spPr>
            <a:xfrm>
              <a:off x="165100" y="419100"/>
              <a:ext cx="1676399" cy="1415135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33333"/>
                </a:lnSpc>
                <a:spcBef>
                  <a:spcPts val="0"/>
                </a:spcBef>
                <a:buSzPct val="25000"/>
                <a:buNone/>
              </a:pPr>
              <a:r>
                <a:rPr lang="en-US" sz="12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Insert glossary definition here. Lorem ipsum dolor sit amet, consectetur adipiscing elit. Vivamus erat leo, volutpat et ultrices eget, faucibus ut orci.</a:t>
              </a:r>
            </a:p>
          </p:txBody>
        </p:sp>
      </p:grpSp>
      <p:grpSp>
        <p:nvGrpSpPr>
          <p:cNvPr id="97" name="Shape 97"/>
          <p:cNvGrpSpPr/>
          <p:nvPr/>
        </p:nvGrpSpPr>
        <p:grpSpPr>
          <a:xfrm>
            <a:off x="6362698" y="1828799"/>
            <a:ext cx="2032001" cy="2032001"/>
            <a:chOff x="0" y="0"/>
            <a:chExt cx="2032000" cy="2032000"/>
          </a:xfrm>
        </p:grpSpPr>
        <p:pic>
          <p:nvPicPr>
            <p:cNvPr id="98" name="Shape 98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0" y="0"/>
              <a:ext cx="2032000" cy="2032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9" name="Shape 99"/>
            <p:cNvSpPr/>
            <p:nvPr/>
          </p:nvSpPr>
          <p:spPr>
            <a:xfrm>
              <a:off x="177800" y="152400"/>
              <a:ext cx="1676399" cy="233681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TERM</a:t>
              </a:r>
            </a:p>
          </p:txBody>
        </p:sp>
        <p:sp>
          <p:nvSpPr>
            <p:cNvPr id="100" name="Shape 100"/>
            <p:cNvSpPr/>
            <p:nvPr/>
          </p:nvSpPr>
          <p:spPr>
            <a:xfrm>
              <a:off x="177800" y="419100"/>
              <a:ext cx="1676399" cy="1415135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33333"/>
                </a:lnSpc>
                <a:spcBef>
                  <a:spcPts val="0"/>
                </a:spcBef>
                <a:buSzPct val="25000"/>
                <a:buNone/>
              </a:pPr>
              <a:r>
                <a:rPr lang="en-US" sz="12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glossary definition here. Lorem ipsum dolor sit amet, consectetur adipiscing elit. Vivamus erat leo, volutpat et ultrices eget, faucibus ut orci.</a:t>
              </a:r>
            </a:p>
          </p:txBody>
        </p:sp>
      </p:grpSp>
      <p:grpSp>
        <p:nvGrpSpPr>
          <p:cNvPr id="101" name="Shape 101"/>
          <p:cNvGrpSpPr/>
          <p:nvPr/>
        </p:nvGrpSpPr>
        <p:grpSpPr>
          <a:xfrm>
            <a:off x="4051298" y="4114798"/>
            <a:ext cx="2032001" cy="2032001"/>
            <a:chOff x="0" y="0"/>
            <a:chExt cx="2032000" cy="2032000"/>
          </a:xfrm>
        </p:grpSpPr>
        <p:pic>
          <p:nvPicPr>
            <p:cNvPr id="102" name="Shape 102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0" y="0"/>
              <a:ext cx="2032000" cy="2032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3" name="Shape 103"/>
            <p:cNvSpPr/>
            <p:nvPr/>
          </p:nvSpPr>
          <p:spPr>
            <a:xfrm>
              <a:off x="165100" y="177800"/>
              <a:ext cx="1676399" cy="233681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TERM</a:t>
              </a:r>
            </a:p>
          </p:txBody>
        </p:sp>
        <p:sp>
          <p:nvSpPr>
            <p:cNvPr id="104" name="Shape 104"/>
            <p:cNvSpPr/>
            <p:nvPr/>
          </p:nvSpPr>
          <p:spPr>
            <a:xfrm>
              <a:off x="165100" y="444500"/>
              <a:ext cx="1676399" cy="1415135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33333"/>
                </a:lnSpc>
                <a:spcBef>
                  <a:spcPts val="0"/>
                </a:spcBef>
                <a:buSzPct val="25000"/>
                <a:buNone/>
              </a:pPr>
              <a:r>
                <a:rPr lang="en-US" sz="12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glossary definition here. Lorem ipsum dolor sit amet, consectetur adipiscing elit. Vivamus erat leo, volutpat et ultrices eget, faucibus ut orci.</a:t>
              </a:r>
            </a:p>
          </p:txBody>
        </p:sp>
      </p:grpSp>
      <p:grpSp>
        <p:nvGrpSpPr>
          <p:cNvPr id="105" name="Shape 105"/>
          <p:cNvGrpSpPr/>
          <p:nvPr/>
        </p:nvGrpSpPr>
        <p:grpSpPr>
          <a:xfrm>
            <a:off x="6362698" y="4114798"/>
            <a:ext cx="2032001" cy="2032001"/>
            <a:chOff x="0" y="0"/>
            <a:chExt cx="2032000" cy="2032000"/>
          </a:xfrm>
        </p:grpSpPr>
        <p:pic>
          <p:nvPicPr>
            <p:cNvPr id="106" name="Shape 106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0" y="0"/>
              <a:ext cx="2032000" cy="2032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7" name="Shape 107"/>
            <p:cNvSpPr/>
            <p:nvPr/>
          </p:nvSpPr>
          <p:spPr>
            <a:xfrm>
              <a:off x="177800" y="177800"/>
              <a:ext cx="1676399" cy="233681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TERM</a:t>
              </a:r>
            </a:p>
          </p:txBody>
        </p:sp>
        <p:sp>
          <p:nvSpPr>
            <p:cNvPr id="108" name="Shape 108"/>
            <p:cNvSpPr/>
            <p:nvPr/>
          </p:nvSpPr>
          <p:spPr>
            <a:xfrm>
              <a:off x="177800" y="444500"/>
              <a:ext cx="1676399" cy="1415135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33333"/>
                </a:lnSpc>
                <a:spcBef>
                  <a:spcPts val="0"/>
                </a:spcBef>
                <a:buSzPct val="25000"/>
                <a:buNone/>
              </a:pPr>
              <a:r>
                <a:rPr lang="en-US" sz="12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glossary definition here. Lorem ipsum dolor sit amet, consectetur adipiscing elit. Vivamus erat leo, volutpat et ultrices eget, faucibus ut orci.</a:t>
              </a:r>
            </a:p>
          </p:txBody>
        </p:sp>
      </p:grpSp>
      <p:sp>
        <p:nvSpPr>
          <p:cNvPr id="109" name="Shape 109"/>
          <p:cNvSpPr/>
          <p:nvPr/>
        </p:nvSpPr>
        <p:spPr>
          <a:xfrm>
            <a:off x="8790781" y="4114800"/>
            <a:ext cx="3236119" cy="203200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3714" y="0"/>
                </a:moveTo>
                <a:cubicBezTo>
                  <a:pt x="2778" y="0"/>
                  <a:pt x="2019" y="1209"/>
                  <a:pt x="2019" y="2700"/>
                </a:cubicBezTo>
                <a:lnTo>
                  <a:pt x="2019" y="5214"/>
                </a:lnTo>
                <a:lnTo>
                  <a:pt x="0" y="6763"/>
                </a:lnTo>
                <a:lnTo>
                  <a:pt x="2019" y="8311"/>
                </a:lnTo>
                <a:lnTo>
                  <a:pt x="2019" y="18900"/>
                </a:lnTo>
                <a:cubicBezTo>
                  <a:pt x="2019" y="20391"/>
                  <a:pt x="2778" y="21600"/>
                  <a:pt x="3714" y="21600"/>
                </a:cubicBezTo>
                <a:lnTo>
                  <a:pt x="19905" y="21600"/>
                </a:lnTo>
                <a:cubicBezTo>
                  <a:pt x="20841" y="21600"/>
                  <a:pt x="21600" y="20391"/>
                  <a:pt x="21600" y="18900"/>
                </a:cubicBezTo>
                <a:lnTo>
                  <a:pt x="21600" y="2700"/>
                </a:lnTo>
                <a:cubicBezTo>
                  <a:pt x="21600" y="1209"/>
                  <a:pt x="20841" y="0"/>
                  <a:pt x="19905" y="0"/>
                </a:cubicBezTo>
                <a:lnTo>
                  <a:pt x="3714" y="0"/>
                </a:lnTo>
                <a:close/>
              </a:path>
            </a:pathLst>
          </a:custGeom>
          <a:solidFill>
            <a:srgbClr val="FFDC00"/>
          </a:solidFill>
          <a:ln>
            <a:noFill/>
          </a:ln>
        </p:spPr>
        <p:txBody>
          <a:bodyPr lIns="279400" tIns="279400" rIns="279400" bIns="279400" anchor="t" anchorCtr="0">
            <a:noAutofit/>
          </a:bodyPr>
          <a:lstStyle/>
          <a:p>
            <a:pPr marL="0" marR="0" lvl="0" indent="0" algn="l" rtl="0">
              <a:lnSpc>
                <a:spcPct val="133333"/>
              </a:lnSpc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Insert quote here. Vestibulum suscipit augue a erat tristique sollicitudin. Donec sit amet neque arcu. Vestibulum at rhoncus neque. Vivamus eget vulputate purus. Curabitur venenatis, nisi non faucibus fringilla. —John Doe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Activity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1" name="Shape 111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12" name="Shape 112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grpSp>
        <p:nvGrpSpPr>
          <p:cNvPr id="113" name="Shape 113"/>
          <p:cNvGrpSpPr/>
          <p:nvPr/>
        </p:nvGrpSpPr>
        <p:grpSpPr>
          <a:xfrm>
            <a:off x="1384299" y="3130550"/>
            <a:ext cx="1270001" cy="1270001"/>
            <a:chOff x="0" y="0"/>
            <a:chExt cx="1270000" cy="1270000"/>
          </a:xfrm>
        </p:grpSpPr>
        <p:pic>
          <p:nvPicPr>
            <p:cNvPr id="114" name="Shape 114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0" y="0"/>
              <a:ext cx="1270000" cy="127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5" name="Shape 115"/>
            <p:cNvSpPr/>
            <p:nvPr/>
          </p:nvSpPr>
          <p:spPr>
            <a:xfrm>
              <a:off x="88900" y="543558"/>
              <a:ext cx="1079499" cy="233682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EXERCISE</a:t>
              </a:r>
            </a:p>
          </p:txBody>
        </p:sp>
      </p:grpSp>
      <p:cxnSp>
        <p:nvCxnSpPr>
          <p:cNvPr id="116" name="Shape 116"/>
          <p:cNvCxnSpPr/>
          <p:nvPr/>
        </p:nvCxnSpPr>
        <p:spPr>
          <a:xfrm rot="10800000" flipH="1">
            <a:off x="3911600" y="3243406"/>
            <a:ext cx="3735026" cy="29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17" name="Shape 117"/>
          <p:cNvCxnSpPr/>
          <p:nvPr/>
        </p:nvCxnSpPr>
        <p:spPr>
          <a:xfrm rot="10800000" flipH="1">
            <a:off x="3911600" y="5381323"/>
            <a:ext cx="3735026" cy="290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118" name="Shape 118"/>
          <p:cNvSpPr/>
          <p:nvPr/>
        </p:nvSpPr>
        <p:spPr>
          <a:xfrm>
            <a:off x="3911600" y="2989696"/>
            <a:ext cx="3733800" cy="25400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TIMING</a:t>
            </a:r>
          </a:p>
        </p:txBody>
      </p:sp>
      <p:sp>
        <p:nvSpPr>
          <p:cNvPr id="119" name="Shape 119"/>
          <p:cNvSpPr/>
          <p:nvPr/>
        </p:nvSpPr>
        <p:spPr>
          <a:xfrm>
            <a:off x="3911600" y="5114914"/>
            <a:ext cx="3733800" cy="25400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DELIVERABLE</a:t>
            </a:r>
          </a:p>
        </p:txBody>
      </p:sp>
      <p:cxnSp>
        <p:nvCxnSpPr>
          <p:cNvPr id="120" name="Shape 120"/>
          <p:cNvCxnSpPr/>
          <p:nvPr/>
        </p:nvCxnSpPr>
        <p:spPr>
          <a:xfrm rot="10800000" flipH="1">
            <a:off x="3911600" y="2223009"/>
            <a:ext cx="3735026" cy="290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121" name="Shape 121"/>
          <p:cNvSpPr/>
          <p:nvPr/>
        </p:nvSpPr>
        <p:spPr>
          <a:xfrm>
            <a:off x="3911600" y="1969299"/>
            <a:ext cx="3733800" cy="25400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KEY OBJECTIVE(S)</a:t>
            </a:r>
          </a:p>
        </p:txBody>
      </p:sp>
      <p:cxnSp>
        <p:nvCxnSpPr>
          <p:cNvPr id="122" name="Shape 122"/>
          <p:cNvCxnSpPr/>
          <p:nvPr/>
        </p:nvCxnSpPr>
        <p:spPr>
          <a:xfrm rot="10800000" flipH="1">
            <a:off x="3225800" y="1803658"/>
            <a:ext cx="0" cy="4430478"/>
          </a:xfrm>
          <a:prstGeom prst="straightConnector1">
            <a:avLst/>
          </a:prstGeom>
          <a:noFill/>
          <a:ln w="12700" cap="flat" cmpd="sng">
            <a:solidFill>
              <a:srgbClr val="EAEAEA"/>
            </a:solidFill>
            <a:prstDash val="solid"/>
            <a:miter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&amp;A">
    <p:bg>
      <p:bgPr>
        <a:solidFill>
          <a:srgbClr val="FFDB00"/>
        </a:solid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4" name="Shape 124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125" name="Shape 125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126" name="Shape 126"/>
          <p:cNvSpPr/>
          <p:nvPr/>
        </p:nvSpPr>
        <p:spPr>
          <a:xfrm>
            <a:off x="635000" y="1473200"/>
            <a:ext cx="11734800" cy="14605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8333"/>
              </a:lnSpc>
              <a:spcBef>
                <a:spcPts val="0"/>
              </a:spcBef>
              <a:buSzPct val="25000"/>
              <a:buNone/>
            </a:pPr>
            <a:r>
              <a:rPr lang="en-US" sz="12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Q&amp;A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Exit Tickets">
    <p:bg>
      <p:bgPr>
        <a:solidFill>
          <a:srgbClr val="FFAFC0"/>
        </a:solid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8" name="Shape 128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129" name="Shape 129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130" name="Shape 130"/>
          <p:cNvSpPr/>
          <p:nvPr/>
        </p:nvSpPr>
        <p:spPr>
          <a:xfrm>
            <a:off x="635000" y="1473200"/>
            <a:ext cx="11734800" cy="14605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8333"/>
              </a:lnSpc>
              <a:spcBef>
                <a:spcPts val="0"/>
              </a:spcBef>
              <a:buSzPct val="25000"/>
              <a:buNone/>
            </a:pPr>
            <a:r>
              <a:rPr lang="en-US" sz="12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EXIT TICKETS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Activity copy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3" name="Shape 133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34" name="Shape 134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grpSp>
        <p:nvGrpSpPr>
          <p:cNvPr id="135" name="Shape 135"/>
          <p:cNvGrpSpPr/>
          <p:nvPr/>
        </p:nvGrpSpPr>
        <p:grpSpPr>
          <a:xfrm>
            <a:off x="1384299" y="3130550"/>
            <a:ext cx="1270001" cy="1270001"/>
            <a:chOff x="0" y="0"/>
            <a:chExt cx="1270000" cy="1270000"/>
          </a:xfrm>
        </p:grpSpPr>
        <p:pic>
          <p:nvPicPr>
            <p:cNvPr id="136" name="Shape 136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0" y="0"/>
              <a:ext cx="1270000" cy="127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7" name="Shape 137"/>
            <p:cNvSpPr/>
            <p:nvPr/>
          </p:nvSpPr>
          <p:spPr>
            <a:xfrm>
              <a:off x="88900" y="543558"/>
              <a:ext cx="1079499" cy="233682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EXERCISE</a:t>
              </a:r>
            </a:p>
          </p:txBody>
        </p:sp>
      </p:grpSp>
      <p:cxnSp>
        <p:nvCxnSpPr>
          <p:cNvPr id="138" name="Shape 138"/>
          <p:cNvCxnSpPr/>
          <p:nvPr/>
        </p:nvCxnSpPr>
        <p:spPr>
          <a:xfrm rot="10800000" flipH="1">
            <a:off x="3225800" y="1803658"/>
            <a:ext cx="0" cy="4430478"/>
          </a:xfrm>
          <a:prstGeom prst="straightConnector1">
            <a:avLst/>
          </a:prstGeom>
          <a:noFill/>
          <a:ln w="12700" cap="flat" cmpd="sng">
            <a:solidFill>
              <a:srgbClr val="EAEAEA"/>
            </a:solidFill>
            <a:prstDash val="solid"/>
            <a:miter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se Study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0" name="Shape 140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41" name="Shape 141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42" name="Shape 142"/>
          <p:cNvCxnSpPr/>
          <p:nvPr/>
        </p:nvCxnSpPr>
        <p:spPr>
          <a:xfrm rot="10800000" flipH="1">
            <a:off x="8623300" y="2781009"/>
            <a:ext cx="3735026" cy="29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43" name="Shape 143"/>
          <p:cNvCxnSpPr/>
          <p:nvPr/>
        </p:nvCxnSpPr>
        <p:spPr>
          <a:xfrm rot="10800000" flipH="1">
            <a:off x="635000" y="2781141"/>
            <a:ext cx="7742696" cy="158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144" name="Shape 144"/>
          <p:cNvSpPr/>
          <p:nvPr/>
        </p:nvSpPr>
        <p:spPr>
          <a:xfrm>
            <a:off x="635000" y="2387600"/>
            <a:ext cx="3733800" cy="254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SUMMARY</a:t>
            </a:r>
          </a:p>
        </p:txBody>
      </p:sp>
      <p:sp>
        <p:nvSpPr>
          <p:cNvPr id="145" name="Shape 145"/>
          <p:cNvSpPr/>
          <p:nvPr/>
        </p:nvSpPr>
        <p:spPr>
          <a:xfrm>
            <a:off x="8636000" y="2387600"/>
            <a:ext cx="3733800" cy="254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KEY CHALLENGE / QUESTION</a:t>
            </a:r>
          </a:p>
        </p:txBody>
      </p:sp>
      <p:sp>
        <p:nvSpPr>
          <p:cNvPr id="146" name="Shape 146"/>
          <p:cNvSpPr txBox="1">
            <a:spLocks noGrp="1"/>
          </p:cNvSpPr>
          <p:nvPr>
            <p:ph type="sldNum" idx="12"/>
          </p:nvPr>
        </p:nvSpPr>
        <p:spPr>
          <a:xfrm>
            <a:off x="12014200" y="739139"/>
            <a:ext cx="345948" cy="42672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1" indent="2286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2" indent="4572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3" indent="6858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4" indent="9144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5" indent="11430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6" indent="13716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7" indent="16002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8" indent="1828800" algn="l" rtl="0">
              <a:lnSpc>
                <a:spcPct val="100000"/>
              </a:lnSpc>
              <a:spcBef>
                <a:spcPts val="0"/>
              </a:spcBef>
            </a:pP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: Full Page Image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>
            <a:spLocks noGrp="1"/>
          </p:cNvSpPr>
          <p:nvPr>
            <p:ph type="body" idx="1"/>
          </p:nvPr>
        </p:nvSpPr>
        <p:spPr>
          <a:xfrm>
            <a:off x="317500" y="317500"/>
            <a:ext cx="12369800" cy="6667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lnSpc>
                <a:spcPct val="100000"/>
              </a:lnSpc>
              <a:spcBef>
                <a:spcPts val="0"/>
              </a:spcBef>
              <a:defRPr/>
            </a:lvl1pPr>
            <a:lvl2pPr lvl="1" indent="228600" rtl="0">
              <a:lnSpc>
                <a:spcPct val="100000"/>
              </a:lnSpc>
              <a:spcBef>
                <a:spcPts val="0"/>
              </a:spcBef>
              <a:defRPr/>
            </a:lvl2pPr>
            <a:lvl3pPr lvl="2" indent="457200" rtl="0">
              <a:lnSpc>
                <a:spcPct val="100000"/>
              </a:lnSpc>
              <a:spcBef>
                <a:spcPts val="0"/>
              </a:spcBef>
              <a:defRPr/>
            </a:lvl3pPr>
            <a:lvl4pPr lvl="3" indent="685800" rtl="0">
              <a:lnSpc>
                <a:spcPct val="100000"/>
              </a:lnSpc>
              <a:spcBef>
                <a:spcPts val="0"/>
              </a:spcBef>
              <a:defRPr/>
            </a:lvl4pPr>
            <a:lvl5pPr lvl="4" indent="914400" rtl="0">
              <a:lnSpc>
                <a:spcPct val="100000"/>
              </a:lnSpc>
              <a:spcBef>
                <a:spcPts val="0"/>
              </a:spcBef>
              <a:defRPr/>
            </a:lvl5pPr>
            <a:lvl6pPr lvl="5" indent="1143000" rtl="0">
              <a:lnSpc>
                <a:spcPct val="100000"/>
              </a:lnSpc>
              <a:spcBef>
                <a:spcPts val="0"/>
              </a:spcBef>
              <a:defRPr/>
            </a:lvl6pPr>
            <a:lvl7pPr lvl="6" indent="1371600" rtl="0">
              <a:lnSpc>
                <a:spcPct val="100000"/>
              </a:lnSpc>
              <a:spcBef>
                <a:spcPts val="0"/>
              </a:spcBef>
              <a:defRPr/>
            </a:lvl7pPr>
            <a:lvl8pPr lvl="7" indent="1600200" rtl="0">
              <a:lnSpc>
                <a:spcPct val="100000"/>
              </a:lnSpc>
              <a:spcBef>
                <a:spcPts val="0"/>
              </a:spcBef>
              <a:defRPr/>
            </a:lvl8pPr>
            <a:lvl9pPr lvl="8" indent="1828800" rtl="0">
              <a:lnSpc>
                <a:spcPct val="100000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49" name="Shape 149"/>
          <p:cNvSpPr txBox="1">
            <a:spLocks noGrp="1"/>
          </p:cNvSpPr>
          <p:nvPr>
            <p:ph type="title"/>
          </p:nvPr>
        </p:nvSpPr>
        <p:spPr>
          <a:xfrm>
            <a:off x="635000" y="1473200"/>
            <a:ext cx="11734800" cy="1498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lnSpc>
                <a:spcPct val="92592"/>
              </a:lnSpc>
              <a:spcBef>
                <a:spcPts val="0"/>
              </a:spcBef>
              <a:defRPr/>
            </a:lvl1pPr>
            <a:lvl2pPr lvl="1" indent="228600" rtl="0">
              <a:lnSpc>
                <a:spcPct val="92592"/>
              </a:lnSpc>
              <a:spcBef>
                <a:spcPts val="0"/>
              </a:spcBef>
              <a:defRPr/>
            </a:lvl2pPr>
            <a:lvl3pPr lvl="2" indent="457200" rtl="0">
              <a:lnSpc>
                <a:spcPct val="92592"/>
              </a:lnSpc>
              <a:spcBef>
                <a:spcPts val="0"/>
              </a:spcBef>
              <a:defRPr/>
            </a:lvl3pPr>
            <a:lvl4pPr lvl="3" indent="685800" rtl="0">
              <a:lnSpc>
                <a:spcPct val="92592"/>
              </a:lnSpc>
              <a:spcBef>
                <a:spcPts val="0"/>
              </a:spcBef>
              <a:defRPr/>
            </a:lvl4pPr>
            <a:lvl5pPr lvl="4" indent="914400" rtl="0">
              <a:lnSpc>
                <a:spcPct val="92592"/>
              </a:lnSpc>
              <a:spcBef>
                <a:spcPts val="0"/>
              </a:spcBef>
              <a:defRPr/>
            </a:lvl5pPr>
            <a:lvl6pPr lvl="5" indent="1143000" rtl="0">
              <a:lnSpc>
                <a:spcPct val="92592"/>
              </a:lnSpc>
              <a:spcBef>
                <a:spcPts val="0"/>
              </a:spcBef>
              <a:defRPr/>
            </a:lvl6pPr>
            <a:lvl7pPr lvl="6" indent="1371600" rtl="0">
              <a:lnSpc>
                <a:spcPct val="92592"/>
              </a:lnSpc>
              <a:spcBef>
                <a:spcPts val="0"/>
              </a:spcBef>
              <a:defRPr/>
            </a:lvl7pPr>
            <a:lvl8pPr lvl="7" indent="1600200" rtl="0">
              <a:lnSpc>
                <a:spcPct val="92592"/>
              </a:lnSpc>
              <a:spcBef>
                <a:spcPts val="0"/>
              </a:spcBef>
              <a:defRPr/>
            </a:lvl8pPr>
            <a:lvl9pPr lvl="8" indent="1828800" rtl="0">
              <a:lnSpc>
                <a:spcPct val="92592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50" name="Shape 150"/>
          <p:cNvSpPr txBox="1">
            <a:spLocks noGrp="1"/>
          </p:cNvSpPr>
          <p:nvPr>
            <p:ph type="sldNum" idx="12"/>
          </p:nvPr>
        </p:nvSpPr>
        <p:spPr>
          <a:xfrm>
            <a:off x="12014200" y="739139"/>
            <a:ext cx="362204" cy="42672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1" indent="2286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2" indent="4572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3" indent="6858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4" indent="9144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5" indent="11430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6" indent="13716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7" indent="16002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8" indent="1828800" algn="l" rtl="0">
              <a:lnSpc>
                <a:spcPct val="100000"/>
              </a:lnSpc>
              <a:spcBef>
                <a:spcPts val="0"/>
              </a:spcBef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hapter">
    <p:bg>
      <p:bgPr>
        <a:solidFill>
          <a:srgbClr val="1EC9C6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hape 15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16" name="Shape 16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: IMAC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Shape 15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314700" y="1555328"/>
            <a:ext cx="6361385" cy="51562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3" name="Shape 153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54" name="Shape 154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155" name="Shape 155"/>
          <p:cNvSpPr txBox="1">
            <a:spLocks noGrp="1"/>
          </p:cNvSpPr>
          <p:nvPr>
            <p:ph type="body" idx="1"/>
          </p:nvPr>
        </p:nvSpPr>
        <p:spPr>
          <a:xfrm>
            <a:off x="3606800" y="1803400"/>
            <a:ext cx="5829299" cy="3289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lnSpc>
                <a:spcPct val="100000"/>
              </a:lnSpc>
              <a:spcBef>
                <a:spcPts val="0"/>
              </a:spcBef>
              <a:defRPr/>
            </a:lvl1pPr>
            <a:lvl2pPr lvl="1" indent="228600" rtl="0">
              <a:lnSpc>
                <a:spcPct val="100000"/>
              </a:lnSpc>
              <a:spcBef>
                <a:spcPts val="0"/>
              </a:spcBef>
              <a:defRPr/>
            </a:lvl2pPr>
            <a:lvl3pPr lvl="2" indent="457200" rtl="0">
              <a:lnSpc>
                <a:spcPct val="100000"/>
              </a:lnSpc>
              <a:spcBef>
                <a:spcPts val="0"/>
              </a:spcBef>
              <a:defRPr/>
            </a:lvl3pPr>
            <a:lvl4pPr lvl="3" indent="685800" rtl="0">
              <a:lnSpc>
                <a:spcPct val="100000"/>
              </a:lnSpc>
              <a:spcBef>
                <a:spcPts val="0"/>
              </a:spcBef>
              <a:defRPr/>
            </a:lvl4pPr>
            <a:lvl5pPr lvl="4" indent="914400" rtl="0">
              <a:lnSpc>
                <a:spcPct val="100000"/>
              </a:lnSpc>
              <a:spcBef>
                <a:spcPts val="0"/>
              </a:spcBef>
              <a:defRPr/>
            </a:lvl5pPr>
            <a:lvl6pPr lvl="5" indent="1143000" rtl="0">
              <a:lnSpc>
                <a:spcPct val="100000"/>
              </a:lnSpc>
              <a:spcBef>
                <a:spcPts val="0"/>
              </a:spcBef>
              <a:defRPr/>
            </a:lvl6pPr>
            <a:lvl7pPr lvl="6" indent="1371600" rtl="0">
              <a:lnSpc>
                <a:spcPct val="100000"/>
              </a:lnSpc>
              <a:spcBef>
                <a:spcPts val="0"/>
              </a:spcBef>
              <a:defRPr/>
            </a:lvl7pPr>
            <a:lvl8pPr lvl="7" indent="1600200" rtl="0">
              <a:lnSpc>
                <a:spcPct val="100000"/>
              </a:lnSpc>
              <a:spcBef>
                <a:spcPts val="0"/>
              </a:spcBef>
              <a:defRPr/>
            </a:lvl8pPr>
            <a:lvl9pPr lvl="8" indent="1828800" rtl="0">
              <a:lnSpc>
                <a:spcPct val="100000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56" name="Shape 156"/>
          <p:cNvSpPr txBox="1">
            <a:spLocks noGrp="1"/>
          </p:cNvSpPr>
          <p:nvPr>
            <p:ph type="sldNum" idx="12"/>
          </p:nvPr>
        </p:nvSpPr>
        <p:spPr>
          <a:xfrm>
            <a:off x="12014200" y="739139"/>
            <a:ext cx="362204" cy="42672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1" indent="2286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2" indent="4572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3" indent="6858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4" indent="9144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5" indent="11430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6" indent="13716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7" indent="16002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8" indent="1828800" algn="l" rtl="0">
              <a:lnSpc>
                <a:spcPct val="100000"/>
              </a:lnSpc>
              <a:spcBef>
                <a:spcPts val="0"/>
              </a:spcBef>
            </a:pP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: MAC Book Pro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Shape 15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794792" y="1556145"/>
            <a:ext cx="7328694" cy="512852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9" name="Shape 159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60" name="Shape 160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161" name="Shape 161"/>
          <p:cNvSpPr txBox="1">
            <a:spLocks noGrp="1"/>
          </p:cNvSpPr>
          <p:nvPr>
            <p:ph type="body" idx="1"/>
          </p:nvPr>
        </p:nvSpPr>
        <p:spPr>
          <a:xfrm>
            <a:off x="3759200" y="1841500"/>
            <a:ext cx="5448300" cy="3390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lnSpc>
                <a:spcPct val="100000"/>
              </a:lnSpc>
              <a:spcBef>
                <a:spcPts val="0"/>
              </a:spcBef>
              <a:defRPr/>
            </a:lvl1pPr>
            <a:lvl2pPr lvl="1" indent="228600" rtl="0">
              <a:lnSpc>
                <a:spcPct val="100000"/>
              </a:lnSpc>
              <a:spcBef>
                <a:spcPts val="0"/>
              </a:spcBef>
              <a:defRPr/>
            </a:lvl2pPr>
            <a:lvl3pPr lvl="2" indent="457200" rtl="0">
              <a:lnSpc>
                <a:spcPct val="100000"/>
              </a:lnSpc>
              <a:spcBef>
                <a:spcPts val="0"/>
              </a:spcBef>
              <a:defRPr/>
            </a:lvl3pPr>
            <a:lvl4pPr lvl="3" indent="685800" rtl="0">
              <a:lnSpc>
                <a:spcPct val="100000"/>
              </a:lnSpc>
              <a:spcBef>
                <a:spcPts val="0"/>
              </a:spcBef>
              <a:defRPr/>
            </a:lvl4pPr>
            <a:lvl5pPr lvl="4" indent="914400" rtl="0">
              <a:lnSpc>
                <a:spcPct val="100000"/>
              </a:lnSpc>
              <a:spcBef>
                <a:spcPts val="0"/>
              </a:spcBef>
              <a:defRPr/>
            </a:lvl5pPr>
            <a:lvl6pPr lvl="5" indent="1143000" rtl="0">
              <a:lnSpc>
                <a:spcPct val="100000"/>
              </a:lnSpc>
              <a:spcBef>
                <a:spcPts val="0"/>
              </a:spcBef>
              <a:defRPr/>
            </a:lvl6pPr>
            <a:lvl7pPr lvl="6" indent="1371600" rtl="0">
              <a:lnSpc>
                <a:spcPct val="100000"/>
              </a:lnSpc>
              <a:spcBef>
                <a:spcPts val="0"/>
              </a:spcBef>
              <a:defRPr/>
            </a:lvl7pPr>
            <a:lvl8pPr lvl="7" indent="1600200" rtl="0">
              <a:lnSpc>
                <a:spcPct val="100000"/>
              </a:lnSpc>
              <a:spcBef>
                <a:spcPts val="0"/>
              </a:spcBef>
              <a:defRPr/>
            </a:lvl8pPr>
            <a:lvl9pPr lvl="8" indent="1828800" rtl="0">
              <a:lnSpc>
                <a:spcPct val="100000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62" name="Shape 162"/>
          <p:cNvSpPr txBox="1">
            <a:spLocks noGrp="1"/>
          </p:cNvSpPr>
          <p:nvPr>
            <p:ph type="sldNum" idx="12"/>
          </p:nvPr>
        </p:nvSpPr>
        <p:spPr>
          <a:xfrm>
            <a:off x="12014200" y="739139"/>
            <a:ext cx="362204" cy="42672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1" indent="2286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2" indent="4572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3" indent="6858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4" indent="9144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5" indent="11430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6" indent="13716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7" indent="16002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8" indent="1828800" algn="l" rtl="0">
              <a:lnSpc>
                <a:spcPct val="100000"/>
              </a:lnSpc>
              <a:spcBef>
                <a:spcPts val="0"/>
              </a:spcBef>
            </a:pP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: IPad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Shape 16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136900" y="1511300"/>
            <a:ext cx="6845299" cy="53545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5" name="Shape 165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66" name="Shape 166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167" name="Shape 167"/>
          <p:cNvSpPr txBox="1">
            <a:spLocks noGrp="1"/>
          </p:cNvSpPr>
          <p:nvPr>
            <p:ph type="body" idx="1"/>
          </p:nvPr>
        </p:nvSpPr>
        <p:spPr>
          <a:xfrm>
            <a:off x="3822700" y="2095500"/>
            <a:ext cx="5435599" cy="4089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lnSpc>
                <a:spcPct val="100000"/>
              </a:lnSpc>
              <a:spcBef>
                <a:spcPts val="0"/>
              </a:spcBef>
              <a:defRPr/>
            </a:lvl1pPr>
            <a:lvl2pPr lvl="1" indent="228600" rtl="0">
              <a:lnSpc>
                <a:spcPct val="100000"/>
              </a:lnSpc>
              <a:spcBef>
                <a:spcPts val="0"/>
              </a:spcBef>
              <a:defRPr/>
            </a:lvl2pPr>
            <a:lvl3pPr lvl="2" indent="457200" rtl="0">
              <a:lnSpc>
                <a:spcPct val="100000"/>
              </a:lnSpc>
              <a:spcBef>
                <a:spcPts val="0"/>
              </a:spcBef>
              <a:defRPr/>
            </a:lvl3pPr>
            <a:lvl4pPr lvl="3" indent="685800" rtl="0">
              <a:lnSpc>
                <a:spcPct val="100000"/>
              </a:lnSpc>
              <a:spcBef>
                <a:spcPts val="0"/>
              </a:spcBef>
              <a:defRPr/>
            </a:lvl4pPr>
            <a:lvl5pPr lvl="4" indent="914400" rtl="0">
              <a:lnSpc>
                <a:spcPct val="100000"/>
              </a:lnSpc>
              <a:spcBef>
                <a:spcPts val="0"/>
              </a:spcBef>
              <a:defRPr/>
            </a:lvl5pPr>
            <a:lvl6pPr lvl="5" indent="1143000" rtl="0">
              <a:lnSpc>
                <a:spcPct val="100000"/>
              </a:lnSpc>
              <a:spcBef>
                <a:spcPts val="0"/>
              </a:spcBef>
              <a:defRPr/>
            </a:lvl6pPr>
            <a:lvl7pPr lvl="6" indent="1371600" rtl="0">
              <a:lnSpc>
                <a:spcPct val="100000"/>
              </a:lnSpc>
              <a:spcBef>
                <a:spcPts val="0"/>
              </a:spcBef>
              <a:defRPr/>
            </a:lvl7pPr>
            <a:lvl8pPr lvl="7" indent="1600200" rtl="0">
              <a:lnSpc>
                <a:spcPct val="100000"/>
              </a:lnSpc>
              <a:spcBef>
                <a:spcPts val="0"/>
              </a:spcBef>
              <a:defRPr/>
            </a:lvl8pPr>
            <a:lvl9pPr lvl="8" indent="1828800" rtl="0">
              <a:lnSpc>
                <a:spcPct val="100000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68" name="Shape 168"/>
          <p:cNvSpPr txBox="1">
            <a:spLocks noGrp="1"/>
          </p:cNvSpPr>
          <p:nvPr>
            <p:ph type="sldNum" idx="12"/>
          </p:nvPr>
        </p:nvSpPr>
        <p:spPr>
          <a:xfrm>
            <a:off x="12014200" y="739139"/>
            <a:ext cx="362204" cy="42672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1" indent="2286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2" indent="4572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3" indent="6858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4" indent="9144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5" indent="11430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6" indent="13716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7" indent="16002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8" indent="1828800" algn="l" rtl="0">
              <a:lnSpc>
                <a:spcPct val="100000"/>
              </a:lnSpc>
              <a:spcBef>
                <a:spcPts val="0"/>
              </a:spcBef>
            </a:pP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: Smart Phones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Shape 17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16000" y="1313655"/>
            <a:ext cx="4043866" cy="605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Shape 17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73600" y="1371600"/>
            <a:ext cx="3695699" cy="55146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Shape 17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509000" y="1358900"/>
            <a:ext cx="2984500" cy="54594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" name="Shape 173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74" name="Shape 174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175" name="Shape 175"/>
          <p:cNvSpPr/>
          <p:nvPr/>
        </p:nvSpPr>
        <p:spPr>
          <a:xfrm>
            <a:off x="5651500" y="3835400"/>
            <a:ext cx="1707947" cy="254000"/>
          </a:xfrm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Drag an object here</a:t>
            </a:r>
          </a:p>
        </p:txBody>
      </p:sp>
      <p:sp>
        <p:nvSpPr>
          <p:cNvPr id="176" name="Shape 176"/>
          <p:cNvSpPr/>
          <p:nvPr/>
        </p:nvSpPr>
        <p:spPr>
          <a:xfrm>
            <a:off x="9182100" y="3835400"/>
            <a:ext cx="1707947" cy="254000"/>
          </a:xfrm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Drag an object here</a:t>
            </a:r>
          </a:p>
        </p:txBody>
      </p:sp>
      <p:sp>
        <p:nvSpPr>
          <p:cNvPr id="177" name="Shape 177"/>
          <p:cNvSpPr txBox="1">
            <a:spLocks noGrp="1"/>
          </p:cNvSpPr>
          <p:nvPr>
            <p:ph type="body" idx="1"/>
          </p:nvPr>
        </p:nvSpPr>
        <p:spPr>
          <a:xfrm>
            <a:off x="1841500" y="1981200"/>
            <a:ext cx="2311400" cy="3962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lnSpc>
                <a:spcPct val="100000"/>
              </a:lnSpc>
              <a:spcBef>
                <a:spcPts val="0"/>
              </a:spcBef>
              <a:defRPr/>
            </a:lvl1pPr>
            <a:lvl2pPr lvl="1" indent="228600" rtl="0">
              <a:lnSpc>
                <a:spcPct val="100000"/>
              </a:lnSpc>
              <a:spcBef>
                <a:spcPts val="0"/>
              </a:spcBef>
              <a:defRPr/>
            </a:lvl2pPr>
            <a:lvl3pPr lvl="2" indent="457200" rtl="0">
              <a:lnSpc>
                <a:spcPct val="100000"/>
              </a:lnSpc>
              <a:spcBef>
                <a:spcPts val="0"/>
              </a:spcBef>
              <a:defRPr/>
            </a:lvl3pPr>
            <a:lvl4pPr lvl="3" indent="685800" rtl="0">
              <a:lnSpc>
                <a:spcPct val="100000"/>
              </a:lnSpc>
              <a:spcBef>
                <a:spcPts val="0"/>
              </a:spcBef>
              <a:defRPr/>
            </a:lvl4pPr>
            <a:lvl5pPr lvl="4" indent="914400" rtl="0">
              <a:lnSpc>
                <a:spcPct val="100000"/>
              </a:lnSpc>
              <a:spcBef>
                <a:spcPts val="0"/>
              </a:spcBef>
              <a:defRPr/>
            </a:lvl5pPr>
            <a:lvl6pPr lvl="5" indent="1143000" rtl="0">
              <a:lnSpc>
                <a:spcPct val="100000"/>
              </a:lnSpc>
              <a:spcBef>
                <a:spcPts val="0"/>
              </a:spcBef>
              <a:defRPr/>
            </a:lvl6pPr>
            <a:lvl7pPr lvl="6" indent="1371600" rtl="0">
              <a:lnSpc>
                <a:spcPct val="100000"/>
              </a:lnSpc>
              <a:spcBef>
                <a:spcPts val="0"/>
              </a:spcBef>
              <a:defRPr/>
            </a:lvl7pPr>
            <a:lvl8pPr lvl="7" indent="1600200" rtl="0">
              <a:lnSpc>
                <a:spcPct val="100000"/>
              </a:lnSpc>
              <a:spcBef>
                <a:spcPts val="0"/>
              </a:spcBef>
              <a:defRPr/>
            </a:lvl8pPr>
            <a:lvl9pPr lvl="8" indent="1828800" rtl="0">
              <a:lnSpc>
                <a:spcPct val="100000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78" name="Shape 178"/>
          <p:cNvSpPr txBox="1">
            <a:spLocks noGrp="1"/>
          </p:cNvSpPr>
          <p:nvPr>
            <p:ph type="sldNum" idx="12"/>
          </p:nvPr>
        </p:nvSpPr>
        <p:spPr>
          <a:xfrm>
            <a:off x="12014200" y="739139"/>
            <a:ext cx="362204" cy="42672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1" indent="2286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2" indent="4572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3" indent="6858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4" indent="9144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5" indent="11430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6" indent="13716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7" indent="16002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8" indent="1828800" algn="l" rtl="0">
              <a:lnSpc>
                <a:spcPct val="100000"/>
              </a:lnSpc>
              <a:spcBef>
                <a:spcPts val="0"/>
              </a:spcBef>
            </a:pP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iscussion">
    <p:bg>
      <p:bgPr>
        <a:solidFill>
          <a:srgbClr val="000000"/>
        </a:solidFill>
        <a:effectLst/>
      </p:bgPr>
    </p:bg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0" name="Shape 180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181" name="Shape 181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182" name="Shape 182"/>
          <p:cNvSpPr/>
          <p:nvPr/>
        </p:nvSpPr>
        <p:spPr>
          <a:xfrm>
            <a:off x="635000" y="1473200"/>
            <a:ext cx="11734800" cy="14605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8333"/>
              </a:lnSpc>
              <a:spcBef>
                <a:spcPts val="0"/>
              </a:spcBef>
              <a:buSzPct val="25000"/>
              <a:buNone/>
            </a:pPr>
            <a:r>
              <a:rPr lang="en-US" sz="12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DISCUSSION TIME</a:t>
            </a:r>
          </a:p>
        </p:txBody>
      </p:sp>
      <p:sp>
        <p:nvSpPr>
          <p:cNvPr id="183" name="Shape 183"/>
          <p:cNvSpPr txBox="1">
            <a:spLocks noGrp="1"/>
          </p:cNvSpPr>
          <p:nvPr>
            <p:ph type="sldNum" idx="12"/>
          </p:nvPr>
        </p:nvSpPr>
        <p:spPr>
          <a:xfrm>
            <a:off x="12030450" y="739139"/>
            <a:ext cx="345948" cy="42672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1" indent="2286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2" indent="4572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3" indent="6858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4" indent="9144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5" indent="11430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6" indent="13716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7" indent="16002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8" indent="1828800" algn="l" rtl="0">
              <a:lnSpc>
                <a:spcPct val="100000"/>
              </a:lnSpc>
              <a:spcBef>
                <a:spcPts val="0"/>
              </a:spcBef>
            </a:pP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Full Image"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5" name="Shape 185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86" name="Shape 186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ulleted Text"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8" name="Shape 188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89" name="Shape 189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ulleted Text w/ Source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1" name="Shape 191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92" name="Shape 192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Non-Bulleted Text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4" name="Shape 194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95" name="Shape 195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ivider"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7" name="Shape 197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98" name="Shape 198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: Text, 1 Colum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635000" y="1473200"/>
            <a:ext cx="11734800" cy="71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lnSpc>
                <a:spcPct val="92592"/>
              </a:lnSpc>
              <a:spcBef>
                <a:spcPts val="0"/>
              </a:spcBef>
              <a:defRPr/>
            </a:lvl1pPr>
            <a:lvl2pPr lvl="1" indent="228600" rtl="0">
              <a:lnSpc>
                <a:spcPct val="92592"/>
              </a:lnSpc>
              <a:spcBef>
                <a:spcPts val="0"/>
              </a:spcBef>
              <a:defRPr/>
            </a:lvl2pPr>
            <a:lvl3pPr lvl="2" indent="457200" rtl="0">
              <a:lnSpc>
                <a:spcPct val="92592"/>
              </a:lnSpc>
              <a:spcBef>
                <a:spcPts val="0"/>
              </a:spcBef>
              <a:defRPr/>
            </a:lvl3pPr>
            <a:lvl4pPr lvl="3" indent="685800" rtl="0">
              <a:lnSpc>
                <a:spcPct val="92592"/>
              </a:lnSpc>
              <a:spcBef>
                <a:spcPts val="0"/>
              </a:spcBef>
              <a:defRPr/>
            </a:lvl4pPr>
            <a:lvl5pPr lvl="4" indent="914400" rtl="0">
              <a:lnSpc>
                <a:spcPct val="92592"/>
              </a:lnSpc>
              <a:spcBef>
                <a:spcPts val="0"/>
              </a:spcBef>
              <a:defRPr/>
            </a:lvl5pPr>
            <a:lvl6pPr lvl="5" indent="1143000" rtl="0">
              <a:lnSpc>
                <a:spcPct val="92592"/>
              </a:lnSpc>
              <a:spcBef>
                <a:spcPts val="0"/>
              </a:spcBef>
              <a:defRPr/>
            </a:lvl6pPr>
            <a:lvl7pPr lvl="6" indent="1371600" rtl="0">
              <a:lnSpc>
                <a:spcPct val="92592"/>
              </a:lnSpc>
              <a:spcBef>
                <a:spcPts val="0"/>
              </a:spcBef>
              <a:defRPr/>
            </a:lvl7pPr>
            <a:lvl8pPr lvl="7" indent="1600200" rtl="0">
              <a:lnSpc>
                <a:spcPct val="92592"/>
              </a:lnSpc>
              <a:spcBef>
                <a:spcPts val="0"/>
              </a:spcBef>
              <a:defRPr/>
            </a:lvl8pPr>
            <a:lvl9pPr lvl="8" indent="1828800" rtl="0">
              <a:lnSpc>
                <a:spcPct val="92592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body" idx="1"/>
          </p:nvPr>
        </p:nvSpPr>
        <p:spPr>
          <a:xfrm>
            <a:off x="632056" y="2413000"/>
            <a:ext cx="11734801" cy="3809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buFont typeface="Merriweather Sans"/>
              <a:buChar char="‣"/>
              <a:defRPr/>
            </a:lvl2pPr>
            <a:lvl3pPr lvl="2" rtl="0">
              <a:spcBef>
                <a:spcPts val="0"/>
              </a:spcBef>
              <a:buFont typeface="Merriweather Sans"/>
              <a:buChar char="‣"/>
              <a:defRPr/>
            </a:lvl3pPr>
            <a:lvl4pPr lvl="3" rtl="0">
              <a:spcBef>
                <a:spcPts val="0"/>
              </a:spcBef>
              <a:buFont typeface="Merriweather Sans"/>
              <a:buChar char="‣"/>
              <a:defRPr/>
            </a:lvl4pPr>
            <a:lvl5pPr lvl="4" rtl="0">
              <a:spcBef>
                <a:spcPts val="0"/>
              </a:spcBef>
              <a:buFont typeface="Merriweather Sans"/>
              <a:buChar char="‣"/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ivder Rev">
    <p:bg>
      <p:bgPr>
        <a:solidFill>
          <a:srgbClr val="000000"/>
        </a:solidFill>
        <a:effectLst/>
      </p:bgPr>
    </p:bg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0" name="Shape 200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201" name="Shape 201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act Info">
    <p:bg>
      <p:bgPr>
        <a:solidFill>
          <a:srgbClr val="000000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3" name="Shape 203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204" name="Shape 204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205" name="Shape 205"/>
          <p:cNvSpPr/>
          <p:nvPr/>
        </p:nvSpPr>
        <p:spPr>
          <a:xfrm>
            <a:off x="635000" y="2273300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177800" marR="0" lvl="1" indent="-177800" algn="l" rtl="0">
              <a:lnSpc>
                <a:spcPct val="110000"/>
              </a:lnSpc>
              <a:spcBef>
                <a:spcPts val="0"/>
              </a:spcBef>
              <a:buClr>
                <a:srgbClr val="000000"/>
              </a:buClr>
              <a:buSzPct val="85000"/>
              <a:buFont typeface="Merriweather Sans"/>
              <a:buChar char="‣"/>
            </a:pPr>
            <a:r>
              <a:rPr lang="en-US" sz="2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One</a:t>
            </a:r>
          </a:p>
          <a:p>
            <a:pPr marL="177800" marR="0" lvl="1" indent="-177800" algn="l" rtl="0">
              <a:lnSpc>
                <a:spcPct val="110000"/>
              </a:lnSpc>
              <a:spcBef>
                <a:spcPts val="400"/>
              </a:spcBef>
              <a:buClr>
                <a:srgbClr val="000000"/>
              </a:buClr>
              <a:buSzPct val="85000"/>
              <a:buFont typeface="Merriweather Sans"/>
              <a:buChar char="‣"/>
            </a:pPr>
            <a:r>
              <a:rPr lang="en-US" sz="2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Two</a:t>
            </a:r>
          </a:p>
          <a:p>
            <a:pPr marL="177800" marR="0" lvl="1" indent="-177800" algn="l" rtl="0">
              <a:lnSpc>
                <a:spcPct val="110000"/>
              </a:lnSpc>
              <a:spcBef>
                <a:spcPts val="400"/>
              </a:spcBef>
              <a:buClr>
                <a:srgbClr val="000000"/>
              </a:buClr>
              <a:buSzPct val="85000"/>
              <a:buFont typeface="Merriweather Sans"/>
              <a:buChar char="‣"/>
            </a:pPr>
            <a:r>
              <a:rPr lang="en-US" sz="2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Three</a:t>
            </a:r>
          </a:p>
          <a:p>
            <a:pPr marL="177800" marR="0" lvl="1" indent="-177800" algn="l" rtl="0">
              <a:lnSpc>
                <a:spcPct val="110000"/>
              </a:lnSpc>
              <a:spcBef>
                <a:spcPts val="400"/>
              </a:spcBef>
              <a:buClr>
                <a:srgbClr val="000000"/>
              </a:buClr>
              <a:buSzPct val="85000"/>
              <a:buFont typeface="Merriweather Sans"/>
              <a:buChar char="‣"/>
            </a:pPr>
            <a:r>
              <a:rPr lang="en-US" sz="2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Four</a:t>
            </a:r>
          </a:p>
          <a:p>
            <a:pPr marL="177800" marR="0" lvl="1" indent="-177800" algn="l" rtl="0">
              <a:lnSpc>
                <a:spcPct val="110000"/>
              </a:lnSpc>
              <a:spcBef>
                <a:spcPts val="400"/>
              </a:spcBef>
              <a:buClr>
                <a:srgbClr val="000000"/>
              </a:buClr>
              <a:buSzPct val="85000"/>
              <a:buFont typeface="Merriweather Sans"/>
              <a:buChar char="‣"/>
            </a:pPr>
            <a:r>
              <a:rPr lang="en-US" sz="2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Five</a:t>
            </a:r>
          </a:p>
        </p:txBody>
      </p:sp>
      <p:sp>
        <p:nvSpPr>
          <p:cNvPr id="206" name="Shape 206"/>
          <p:cNvSpPr/>
          <p:nvPr/>
        </p:nvSpPr>
        <p:spPr>
          <a:xfrm>
            <a:off x="635000" y="2273300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177800" marR="0" lvl="1" indent="-177800" algn="l" rtl="0">
              <a:lnSpc>
                <a:spcPct val="110000"/>
              </a:lnSpc>
              <a:spcBef>
                <a:spcPts val="0"/>
              </a:spcBef>
              <a:buClr>
                <a:srgbClr val="000000"/>
              </a:buClr>
              <a:buSzPct val="85000"/>
              <a:buFont typeface="Merriweather Sans"/>
              <a:buChar char="‣"/>
            </a:pPr>
            <a:r>
              <a:rPr lang="en-US" sz="2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One</a:t>
            </a:r>
          </a:p>
          <a:p>
            <a:pPr marL="177800" marR="0" lvl="1" indent="-177800" algn="l" rtl="0">
              <a:lnSpc>
                <a:spcPct val="110000"/>
              </a:lnSpc>
              <a:spcBef>
                <a:spcPts val="400"/>
              </a:spcBef>
              <a:buClr>
                <a:srgbClr val="000000"/>
              </a:buClr>
              <a:buSzPct val="85000"/>
              <a:buFont typeface="Merriweather Sans"/>
              <a:buChar char="‣"/>
            </a:pPr>
            <a:r>
              <a:rPr lang="en-US" sz="2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Two</a:t>
            </a:r>
          </a:p>
          <a:p>
            <a:pPr marL="177800" marR="0" lvl="1" indent="-177800" algn="l" rtl="0">
              <a:lnSpc>
                <a:spcPct val="110000"/>
              </a:lnSpc>
              <a:spcBef>
                <a:spcPts val="400"/>
              </a:spcBef>
              <a:buClr>
                <a:srgbClr val="000000"/>
              </a:buClr>
              <a:buSzPct val="85000"/>
              <a:buFont typeface="Merriweather Sans"/>
              <a:buChar char="‣"/>
            </a:pPr>
            <a:r>
              <a:rPr lang="en-US" sz="2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Three</a:t>
            </a:r>
          </a:p>
          <a:p>
            <a:pPr marL="177800" marR="0" lvl="1" indent="-177800" algn="l" rtl="0">
              <a:lnSpc>
                <a:spcPct val="110000"/>
              </a:lnSpc>
              <a:spcBef>
                <a:spcPts val="400"/>
              </a:spcBef>
              <a:buClr>
                <a:srgbClr val="000000"/>
              </a:buClr>
              <a:buSzPct val="85000"/>
              <a:buFont typeface="Merriweather Sans"/>
              <a:buChar char="‣"/>
            </a:pPr>
            <a:r>
              <a:rPr lang="en-US" sz="2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Four</a:t>
            </a:r>
          </a:p>
          <a:p>
            <a:pPr marL="177800" marR="0" lvl="1" indent="-177800" algn="l" rtl="0">
              <a:lnSpc>
                <a:spcPct val="110000"/>
              </a:lnSpc>
              <a:spcBef>
                <a:spcPts val="400"/>
              </a:spcBef>
              <a:buClr>
                <a:srgbClr val="000000"/>
              </a:buClr>
              <a:buSzPct val="85000"/>
              <a:buFont typeface="Merriweather Sans"/>
              <a:buChar char="‣"/>
            </a:pPr>
            <a:r>
              <a:rPr lang="en-US" sz="2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Five</a:t>
            </a: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 txBox="1">
            <a:spLocks noGrp="1"/>
          </p:cNvSpPr>
          <p:nvPr>
            <p:ph type="title"/>
          </p:nvPr>
        </p:nvSpPr>
        <p:spPr>
          <a:xfrm>
            <a:off x="443318" y="1057111"/>
            <a:ext cx="12118199" cy="2914199"/>
          </a:xfrm>
          <a:prstGeom prst="rect">
            <a:avLst/>
          </a:prstGeom>
          <a:noFill/>
          <a:ln>
            <a:noFill/>
          </a:ln>
        </p:spPr>
        <p:txBody>
          <a:bodyPr lIns="129950" tIns="129950" rIns="129950" bIns="129950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7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3" name="Shape 213"/>
          <p:cNvSpPr txBox="1">
            <a:spLocks noGrp="1"/>
          </p:cNvSpPr>
          <p:nvPr>
            <p:ph type="body" idx="1"/>
          </p:nvPr>
        </p:nvSpPr>
        <p:spPr>
          <a:xfrm>
            <a:off x="443305" y="4023757"/>
            <a:ext cx="12118199" cy="1125300"/>
          </a:xfrm>
          <a:prstGeom prst="rect">
            <a:avLst/>
          </a:prstGeom>
          <a:noFill/>
          <a:ln>
            <a:noFill/>
          </a:ln>
        </p:spPr>
        <p:txBody>
          <a:bodyPr lIns="129950" tIns="129950" rIns="129950" bIns="129950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4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4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4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4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4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15000"/>
              </a:lnSpc>
              <a:spcBef>
                <a:spcPts val="230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26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15000"/>
              </a:lnSpc>
              <a:spcBef>
                <a:spcPts val="230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26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15000"/>
              </a:lnSpc>
              <a:spcBef>
                <a:spcPts val="230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26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15000"/>
              </a:lnSpc>
              <a:spcBef>
                <a:spcPts val="230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26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4" name="Shape 214"/>
          <p:cNvSpPr txBox="1">
            <a:spLocks noGrp="1"/>
          </p:cNvSpPr>
          <p:nvPr>
            <p:ph type="sldNum" idx="12"/>
          </p:nvPr>
        </p:nvSpPr>
        <p:spPr>
          <a:xfrm>
            <a:off x="12351066" y="6674000"/>
            <a:ext cx="479100" cy="451800"/>
          </a:xfrm>
          <a:prstGeom prst="rect">
            <a:avLst/>
          </a:prstGeom>
          <a:noFill/>
          <a:ln>
            <a:noFill/>
          </a:ln>
        </p:spPr>
        <p:txBody>
          <a:bodyPr lIns="129925" tIns="129925" rIns="129925" bIns="1299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400" b="0" i="0" u="none" strike="noStrike" cap="none">
              <a:solidFill>
                <a:srgbClr val="58585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two columns">
    <p:bg>
      <p:bgPr>
        <a:solidFill>
          <a:srgbClr val="434343"/>
        </a:solidFill>
        <a:effectLst/>
      </p:bgPr>
    </p:bg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/>
          <p:nvPr/>
        </p:nvSpPr>
        <p:spPr>
          <a:xfrm>
            <a:off x="0" y="0"/>
            <a:ext cx="13004700" cy="7302600"/>
          </a:xfrm>
          <a:prstGeom prst="rect">
            <a:avLst/>
          </a:prstGeom>
          <a:solidFill>
            <a:srgbClr val="EEEEEE"/>
          </a:solidFill>
          <a:ln w="11430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4950" tIns="64950" rIns="64950" bIns="649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Shape 217"/>
          <p:cNvSpPr txBox="1">
            <a:spLocks noGrp="1"/>
          </p:cNvSpPr>
          <p:nvPr>
            <p:ph type="sldNum" idx="12"/>
          </p:nvPr>
        </p:nvSpPr>
        <p:spPr>
          <a:xfrm>
            <a:off x="6285653" y="6542313"/>
            <a:ext cx="3034500" cy="451800"/>
          </a:xfrm>
          <a:prstGeom prst="rect">
            <a:avLst/>
          </a:prstGeom>
          <a:noFill/>
          <a:ln>
            <a:noFill/>
          </a:ln>
        </p:spPr>
        <p:txBody>
          <a:bodyPr lIns="129925" tIns="129925" rIns="129925" bIns="1299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400" b="0" i="0" u="none" strike="noStrike" cap="none">
              <a:solidFill>
                <a:srgbClr val="58585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body"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9" name="Shape 219"/>
          <p:cNvCxnSpPr/>
          <p:nvPr/>
        </p:nvCxnSpPr>
        <p:spPr>
          <a:xfrm>
            <a:off x="428017" y="653157"/>
            <a:ext cx="12121200" cy="0"/>
          </a:xfrm>
          <a:prstGeom prst="straightConnector1">
            <a:avLst/>
          </a:prstGeom>
          <a:noFill/>
          <a:ln w="9525" cap="flat" cmpd="sng">
            <a:solidFill>
              <a:srgbClr val="585858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0" name="Shape 220"/>
          <p:cNvCxnSpPr/>
          <p:nvPr/>
        </p:nvCxnSpPr>
        <p:spPr>
          <a:xfrm>
            <a:off x="441813" y="6652537"/>
            <a:ext cx="12121200" cy="0"/>
          </a:xfrm>
          <a:prstGeom prst="straightConnector1">
            <a:avLst/>
          </a:prstGeom>
          <a:noFill/>
          <a:ln w="9525" cap="flat" cmpd="sng">
            <a:solidFill>
              <a:srgbClr val="585858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1" name="Shape 221"/>
          <p:cNvSpPr txBox="1">
            <a:spLocks noGrp="1"/>
          </p:cNvSpPr>
          <p:nvPr>
            <p:ph type="title"/>
          </p:nvPr>
        </p:nvSpPr>
        <p:spPr>
          <a:xfrm>
            <a:off x="428443" y="648364"/>
            <a:ext cx="12121200" cy="720299"/>
          </a:xfrm>
          <a:prstGeom prst="rect">
            <a:avLst/>
          </a:prstGeom>
          <a:noFill/>
          <a:ln>
            <a:noFill/>
          </a:ln>
        </p:spPr>
        <p:txBody>
          <a:bodyPr lIns="129950" tIns="129950" rIns="129950" bIns="129950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eorgia"/>
              <a:buNone/>
              <a:defRPr sz="40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2" name="Shape 222"/>
          <p:cNvSpPr txBox="1">
            <a:spLocks noGrp="1"/>
          </p:cNvSpPr>
          <p:nvPr>
            <p:ph type="sldNum" idx="12"/>
          </p:nvPr>
        </p:nvSpPr>
        <p:spPr>
          <a:xfrm>
            <a:off x="6285653" y="6542313"/>
            <a:ext cx="3034500" cy="451800"/>
          </a:xfrm>
          <a:prstGeom prst="rect">
            <a:avLst/>
          </a:prstGeom>
          <a:noFill/>
          <a:ln>
            <a:noFill/>
          </a:ln>
        </p:spPr>
        <p:txBody>
          <a:bodyPr lIns="129925" tIns="129925" rIns="129925" bIns="1299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400" b="0" i="0" u="none" strike="noStrike" cap="none">
              <a:solidFill>
                <a:srgbClr val="58585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 txBox="1">
            <a:spLocks noGrp="1"/>
          </p:cNvSpPr>
          <p:nvPr>
            <p:ph type="body" idx="1"/>
          </p:nvPr>
        </p:nvSpPr>
        <p:spPr>
          <a:xfrm>
            <a:off x="443305" y="6006371"/>
            <a:ext cx="8531700" cy="859200"/>
          </a:xfrm>
          <a:prstGeom prst="rect">
            <a:avLst/>
          </a:prstGeom>
          <a:noFill/>
          <a:ln>
            <a:noFill/>
          </a:ln>
        </p:spPr>
        <p:txBody>
          <a:bodyPr lIns="129950" tIns="129950" rIns="129950" bIns="129950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26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26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26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26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26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15000"/>
              </a:lnSpc>
              <a:spcBef>
                <a:spcPts val="230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26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15000"/>
              </a:lnSpc>
              <a:spcBef>
                <a:spcPts val="230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26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15000"/>
              </a:lnSpc>
              <a:spcBef>
                <a:spcPts val="230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26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15000"/>
              </a:lnSpc>
              <a:spcBef>
                <a:spcPts val="230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26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5" name="Shape 225"/>
          <p:cNvSpPr txBox="1">
            <a:spLocks noGrp="1"/>
          </p:cNvSpPr>
          <p:nvPr>
            <p:ph type="sldNum" idx="12"/>
          </p:nvPr>
        </p:nvSpPr>
        <p:spPr>
          <a:xfrm>
            <a:off x="12351066" y="6674000"/>
            <a:ext cx="479100" cy="451800"/>
          </a:xfrm>
          <a:prstGeom prst="rect">
            <a:avLst/>
          </a:prstGeom>
          <a:noFill/>
          <a:ln>
            <a:noFill/>
          </a:ln>
        </p:spPr>
        <p:txBody>
          <a:bodyPr lIns="129925" tIns="129925" rIns="129925" bIns="1299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400" b="0" i="0" u="none" strike="noStrike" cap="none">
              <a:solidFill>
                <a:srgbClr val="58585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header"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 txBox="1">
            <a:spLocks noGrp="1"/>
          </p:cNvSpPr>
          <p:nvPr>
            <p:ph type="title"/>
          </p:nvPr>
        </p:nvSpPr>
        <p:spPr>
          <a:xfrm>
            <a:off x="443305" y="3053674"/>
            <a:ext cx="12118199" cy="1195200"/>
          </a:xfrm>
          <a:prstGeom prst="rect">
            <a:avLst/>
          </a:prstGeom>
          <a:noFill/>
          <a:ln>
            <a:noFill/>
          </a:ln>
        </p:spPr>
        <p:txBody>
          <a:bodyPr lIns="129950" tIns="129950" rIns="129950" bIns="129950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5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8" name="Shape 228"/>
          <p:cNvSpPr txBox="1">
            <a:spLocks noGrp="1"/>
          </p:cNvSpPr>
          <p:nvPr>
            <p:ph type="sldNum" idx="12"/>
          </p:nvPr>
        </p:nvSpPr>
        <p:spPr>
          <a:xfrm>
            <a:off x="12351066" y="6674000"/>
            <a:ext cx="479100" cy="451800"/>
          </a:xfrm>
          <a:prstGeom prst="rect">
            <a:avLst/>
          </a:prstGeom>
          <a:noFill/>
          <a:ln>
            <a:noFill/>
          </a:ln>
        </p:spPr>
        <p:txBody>
          <a:bodyPr lIns="129925" tIns="129925" rIns="129925" bIns="1299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400" b="0" i="0" u="none" strike="noStrike" cap="none">
              <a:solidFill>
                <a:srgbClr val="58585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 txBox="1">
            <a:spLocks noGrp="1"/>
          </p:cNvSpPr>
          <p:nvPr>
            <p:ph type="title"/>
          </p:nvPr>
        </p:nvSpPr>
        <p:spPr>
          <a:xfrm>
            <a:off x="443305" y="631825"/>
            <a:ext cx="12118199" cy="813000"/>
          </a:xfrm>
          <a:prstGeom prst="rect">
            <a:avLst/>
          </a:prstGeom>
          <a:noFill/>
          <a:ln>
            <a:noFill/>
          </a:ln>
        </p:spPr>
        <p:txBody>
          <a:bodyPr lIns="129950" tIns="129950" rIns="129950" bIns="129950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1" name="Shape 231"/>
          <p:cNvSpPr txBox="1">
            <a:spLocks noGrp="1"/>
          </p:cNvSpPr>
          <p:nvPr>
            <p:ph type="sldNum" idx="12"/>
          </p:nvPr>
        </p:nvSpPr>
        <p:spPr>
          <a:xfrm>
            <a:off x="12351066" y="6674000"/>
            <a:ext cx="479100" cy="451800"/>
          </a:xfrm>
          <a:prstGeom prst="rect">
            <a:avLst/>
          </a:prstGeom>
          <a:noFill/>
          <a:ln>
            <a:noFill/>
          </a:ln>
        </p:spPr>
        <p:txBody>
          <a:bodyPr lIns="129925" tIns="129925" rIns="129925" bIns="1299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400" b="0" i="0" u="none" strike="noStrike" cap="none">
              <a:solidFill>
                <a:srgbClr val="58585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 txBox="1">
            <a:spLocks noGrp="1"/>
          </p:cNvSpPr>
          <p:nvPr>
            <p:ph type="title"/>
          </p:nvPr>
        </p:nvSpPr>
        <p:spPr>
          <a:xfrm>
            <a:off x="443305" y="788814"/>
            <a:ext cx="3993600" cy="1072800"/>
          </a:xfrm>
          <a:prstGeom prst="rect">
            <a:avLst/>
          </a:prstGeom>
          <a:noFill/>
          <a:ln>
            <a:noFill/>
          </a:ln>
        </p:spPr>
        <p:txBody>
          <a:bodyPr lIns="129950" tIns="129950" rIns="129950" bIns="129950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3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4" name="Shape 234"/>
          <p:cNvSpPr txBox="1">
            <a:spLocks noGrp="1"/>
          </p:cNvSpPr>
          <p:nvPr>
            <p:ph type="body" idx="1"/>
          </p:nvPr>
        </p:nvSpPr>
        <p:spPr>
          <a:xfrm>
            <a:off x="443305" y="1972887"/>
            <a:ext cx="3993600" cy="4514100"/>
          </a:xfrm>
          <a:prstGeom prst="rect">
            <a:avLst/>
          </a:prstGeom>
          <a:noFill/>
          <a:ln>
            <a:noFill/>
          </a:ln>
        </p:spPr>
        <p:txBody>
          <a:bodyPr lIns="129950" tIns="129950" rIns="129950" bIns="129950" anchor="t" anchorCtr="0"/>
          <a:lstStyle>
            <a:lvl1pPr marL="0" marR="0" lvl="0" indent="0" algn="l" rtl="0">
              <a:lnSpc>
                <a:spcPct val="115000"/>
              </a:lnSpc>
              <a:spcBef>
                <a:spcPts val="230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17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15000"/>
              </a:lnSpc>
              <a:spcBef>
                <a:spcPts val="230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17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15000"/>
              </a:lnSpc>
              <a:spcBef>
                <a:spcPts val="230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17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15000"/>
              </a:lnSpc>
              <a:spcBef>
                <a:spcPts val="230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17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15000"/>
              </a:lnSpc>
              <a:spcBef>
                <a:spcPts val="230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17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15000"/>
              </a:lnSpc>
              <a:spcBef>
                <a:spcPts val="230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26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15000"/>
              </a:lnSpc>
              <a:spcBef>
                <a:spcPts val="230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26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15000"/>
              </a:lnSpc>
              <a:spcBef>
                <a:spcPts val="230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26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15000"/>
              </a:lnSpc>
              <a:spcBef>
                <a:spcPts val="230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26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5" name="Shape 235"/>
          <p:cNvSpPr txBox="1">
            <a:spLocks noGrp="1"/>
          </p:cNvSpPr>
          <p:nvPr>
            <p:ph type="sldNum" idx="12"/>
          </p:nvPr>
        </p:nvSpPr>
        <p:spPr>
          <a:xfrm>
            <a:off x="12351066" y="6674000"/>
            <a:ext cx="479100" cy="451800"/>
          </a:xfrm>
          <a:prstGeom prst="rect">
            <a:avLst/>
          </a:prstGeom>
          <a:noFill/>
          <a:ln>
            <a:noFill/>
          </a:ln>
        </p:spPr>
        <p:txBody>
          <a:bodyPr lIns="129925" tIns="129925" rIns="129925" bIns="1299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400" b="0" i="0" u="none" strike="noStrike" cap="none">
              <a:solidFill>
                <a:srgbClr val="58585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 txBox="1">
            <a:spLocks noGrp="1"/>
          </p:cNvSpPr>
          <p:nvPr>
            <p:ph type="title"/>
          </p:nvPr>
        </p:nvSpPr>
        <p:spPr>
          <a:xfrm>
            <a:off x="697244" y="639100"/>
            <a:ext cx="9056400" cy="5808000"/>
          </a:xfrm>
          <a:prstGeom prst="rect">
            <a:avLst/>
          </a:prstGeom>
          <a:noFill/>
          <a:ln>
            <a:noFill/>
          </a:ln>
        </p:spPr>
        <p:txBody>
          <a:bodyPr lIns="129950" tIns="129950" rIns="129950" bIns="129950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6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8" name="Shape 238"/>
          <p:cNvSpPr txBox="1">
            <a:spLocks noGrp="1"/>
          </p:cNvSpPr>
          <p:nvPr>
            <p:ph type="sldNum" idx="12"/>
          </p:nvPr>
        </p:nvSpPr>
        <p:spPr>
          <a:xfrm>
            <a:off x="12351066" y="6674000"/>
            <a:ext cx="479100" cy="451800"/>
          </a:xfrm>
          <a:prstGeom prst="rect">
            <a:avLst/>
          </a:prstGeom>
          <a:noFill/>
          <a:ln>
            <a:noFill/>
          </a:ln>
        </p:spPr>
        <p:txBody>
          <a:bodyPr lIns="129925" tIns="129925" rIns="129925" bIns="1299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400" b="0" i="0" u="none" strike="noStrike" cap="none">
              <a:solidFill>
                <a:srgbClr val="58585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: Full Page Image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body" idx="1"/>
          </p:nvPr>
        </p:nvSpPr>
        <p:spPr>
          <a:xfrm>
            <a:off x="317500" y="317500"/>
            <a:ext cx="12369800" cy="6667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lnSpc>
                <a:spcPct val="100000"/>
              </a:lnSpc>
              <a:spcBef>
                <a:spcPts val="0"/>
              </a:spcBef>
              <a:defRPr/>
            </a:lvl1pPr>
            <a:lvl2pPr lvl="1" indent="228600" rtl="0">
              <a:lnSpc>
                <a:spcPct val="100000"/>
              </a:lnSpc>
              <a:spcBef>
                <a:spcPts val="0"/>
              </a:spcBef>
              <a:defRPr/>
            </a:lvl2pPr>
            <a:lvl3pPr lvl="2" indent="457200" rtl="0">
              <a:lnSpc>
                <a:spcPct val="100000"/>
              </a:lnSpc>
              <a:spcBef>
                <a:spcPts val="0"/>
              </a:spcBef>
              <a:defRPr/>
            </a:lvl3pPr>
            <a:lvl4pPr lvl="3" indent="685800" rtl="0">
              <a:lnSpc>
                <a:spcPct val="100000"/>
              </a:lnSpc>
              <a:spcBef>
                <a:spcPts val="0"/>
              </a:spcBef>
              <a:defRPr/>
            </a:lvl4pPr>
            <a:lvl5pPr lvl="4" indent="914400" rtl="0">
              <a:lnSpc>
                <a:spcPct val="100000"/>
              </a:lnSpc>
              <a:spcBef>
                <a:spcPts val="0"/>
              </a:spcBef>
              <a:defRPr/>
            </a:lvl5pPr>
            <a:lvl6pPr lvl="5" indent="1143000" rtl="0">
              <a:lnSpc>
                <a:spcPct val="100000"/>
              </a:lnSpc>
              <a:spcBef>
                <a:spcPts val="0"/>
              </a:spcBef>
              <a:defRPr/>
            </a:lvl6pPr>
            <a:lvl7pPr lvl="6" indent="1371600" rtl="0">
              <a:lnSpc>
                <a:spcPct val="100000"/>
              </a:lnSpc>
              <a:spcBef>
                <a:spcPts val="0"/>
              </a:spcBef>
              <a:defRPr/>
            </a:lvl7pPr>
            <a:lvl8pPr lvl="7" indent="1600200" rtl="0">
              <a:lnSpc>
                <a:spcPct val="100000"/>
              </a:lnSpc>
              <a:spcBef>
                <a:spcPts val="0"/>
              </a:spcBef>
              <a:defRPr/>
            </a:lvl8pPr>
            <a:lvl9pPr lvl="8" indent="1828800" rtl="0">
              <a:lnSpc>
                <a:spcPct val="100000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title"/>
          </p:nvPr>
        </p:nvSpPr>
        <p:spPr>
          <a:xfrm>
            <a:off x="635000" y="1473200"/>
            <a:ext cx="11734800" cy="1498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lnSpc>
                <a:spcPct val="92592"/>
              </a:lnSpc>
              <a:spcBef>
                <a:spcPts val="0"/>
              </a:spcBef>
              <a:defRPr/>
            </a:lvl1pPr>
            <a:lvl2pPr lvl="1" indent="228600" rtl="0">
              <a:lnSpc>
                <a:spcPct val="92592"/>
              </a:lnSpc>
              <a:spcBef>
                <a:spcPts val="0"/>
              </a:spcBef>
              <a:defRPr/>
            </a:lvl2pPr>
            <a:lvl3pPr lvl="2" indent="457200" rtl="0">
              <a:lnSpc>
                <a:spcPct val="92592"/>
              </a:lnSpc>
              <a:spcBef>
                <a:spcPts val="0"/>
              </a:spcBef>
              <a:defRPr/>
            </a:lvl3pPr>
            <a:lvl4pPr lvl="3" indent="685800" rtl="0">
              <a:lnSpc>
                <a:spcPct val="92592"/>
              </a:lnSpc>
              <a:spcBef>
                <a:spcPts val="0"/>
              </a:spcBef>
              <a:defRPr/>
            </a:lvl4pPr>
            <a:lvl5pPr lvl="4" indent="914400" rtl="0">
              <a:lnSpc>
                <a:spcPct val="92592"/>
              </a:lnSpc>
              <a:spcBef>
                <a:spcPts val="0"/>
              </a:spcBef>
              <a:defRPr/>
            </a:lvl5pPr>
            <a:lvl6pPr lvl="5" indent="1143000" rtl="0">
              <a:lnSpc>
                <a:spcPct val="92592"/>
              </a:lnSpc>
              <a:spcBef>
                <a:spcPts val="0"/>
              </a:spcBef>
              <a:defRPr/>
            </a:lvl6pPr>
            <a:lvl7pPr lvl="6" indent="1371600" rtl="0">
              <a:lnSpc>
                <a:spcPct val="92592"/>
              </a:lnSpc>
              <a:spcBef>
                <a:spcPts val="0"/>
              </a:spcBef>
              <a:defRPr/>
            </a:lvl7pPr>
            <a:lvl8pPr lvl="7" indent="1600200" rtl="0">
              <a:lnSpc>
                <a:spcPct val="92592"/>
              </a:lnSpc>
              <a:spcBef>
                <a:spcPts val="0"/>
              </a:spcBef>
              <a:defRPr/>
            </a:lvl8pPr>
            <a:lvl9pPr lvl="8" indent="1828800" rtl="0">
              <a:lnSpc>
                <a:spcPct val="92592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/>
          <p:nvPr/>
        </p:nvSpPr>
        <p:spPr>
          <a:xfrm>
            <a:off x="6502400" y="-177"/>
            <a:ext cx="6502500" cy="73026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lIns="64950" tIns="64950" rIns="64950" bIns="649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Shape 241"/>
          <p:cNvSpPr txBox="1">
            <a:spLocks noGrp="1"/>
          </p:cNvSpPr>
          <p:nvPr>
            <p:ph type="title"/>
          </p:nvPr>
        </p:nvSpPr>
        <p:spPr>
          <a:xfrm>
            <a:off x="377600" y="1750804"/>
            <a:ext cx="5753100" cy="2104500"/>
          </a:xfrm>
          <a:prstGeom prst="rect">
            <a:avLst/>
          </a:prstGeom>
          <a:noFill/>
          <a:ln>
            <a:noFill/>
          </a:ln>
        </p:spPr>
        <p:txBody>
          <a:bodyPr lIns="129950" tIns="129950" rIns="129950" bIns="129950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6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2" name="Shape 242"/>
          <p:cNvSpPr txBox="1">
            <a:spLocks noGrp="1"/>
          </p:cNvSpPr>
          <p:nvPr>
            <p:ph type="body" idx="1"/>
          </p:nvPr>
        </p:nvSpPr>
        <p:spPr>
          <a:xfrm>
            <a:off x="377600" y="3979674"/>
            <a:ext cx="5753100" cy="1753500"/>
          </a:xfrm>
          <a:prstGeom prst="rect">
            <a:avLst/>
          </a:prstGeom>
          <a:noFill/>
          <a:ln>
            <a:noFill/>
          </a:ln>
        </p:spPr>
        <p:txBody>
          <a:bodyPr lIns="129950" tIns="129950" rIns="129950" bIns="129950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3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3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3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3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3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15000"/>
              </a:lnSpc>
              <a:spcBef>
                <a:spcPts val="230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26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15000"/>
              </a:lnSpc>
              <a:spcBef>
                <a:spcPts val="230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26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15000"/>
              </a:lnSpc>
              <a:spcBef>
                <a:spcPts val="230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26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15000"/>
              </a:lnSpc>
              <a:spcBef>
                <a:spcPts val="230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26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3" name="Shape 243"/>
          <p:cNvSpPr txBox="1">
            <a:spLocks noGrp="1"/>
          </p:cNvSpPr>
          <p:nvPr>
            <p:ph type="body" idx="2"/>
          </p:nvPr>
        </p:nvSpPr>
        <p:spPr>
          <a:xfrm>
            <a:off x="7025066" y="1028006"/>
            <a:ext cx="5457000" cy="5246100"/>
          </a:xfrm>
          <a:prstGeom prst="rect">
            <a:avLst/>
          </a:prstGeom>
          <a:noFill/>
          <a:ln>
            <a:noFill/>
          </a:ln>
        </p:spPr>
        <p:txBody>
          <a:bodyPr lIns="129950" tIns="129950" rIns="129950" bIns="129950" anchor="ctr" anchorCtr="0"/>
          <a:lstStyle>
            <a:lvl1pPr marL="0" marR="0" lvl="0" indent="0" algn="l" rtl="0">
              <a:lnSpc>
                <a:spcPct val="115000"/>
              </a:lnSpc>
              <a:spcBef>
                <a:spcPts val="230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26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15000"/>
              </a:lnSpc>
              <a:spcBef>
                <a:spcPts val="230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26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15000"/>
              </a:lnSpc>
              <a:spcBef>
                <a:spcPts val="230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26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15000"/>
              </a:lnSpc>
              <a:spcBef>
                <a:spcPts val="230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26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15000"/>
              </a:lnSpc>
              <a:spcBef>
                <a:spcPts val="230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26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15000"/>
              </a:lnSpc>
              <a:spcBef>
                <a:spcPts val="230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26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15000"/>
              </a:lnSpc>
              <a:spcBef>
                <a:spcPts val="230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26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15000"/>
              </a:lnSpc>
              <a:spcBef>
                <a:spcPts val="230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26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15000"/>
              </a:lnSpc>
              <a:spcBef>
                <a:spcPts val="230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26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4" name="Shape 244"/>
          <p:cNvSpPr txBox="1">
            <a:spLocks noGrp="1"/>
          </p:cNvSpPr>
          <p:nvPr>
            <p:ph type="sldNum" idx="12"/>
          </p:nvPr>
        </p:nvSpPr>
        <p:spPr>
          <a:xfrm>
            <a:off x="12351066" y="6674000"/>
            <a:ext cx="479100" cy="451800"/>
          </a:xfrm>
          <a:prstGeom prst="rect">
            <a:avLst/>
          </a:prstGeom>
          <a:noFill/>
          <a:ln>
            <a:noFill/>
          </a:ln>
        </p:spPr>
        <p:txBody>
          <a:bodyPr lIns="129925" tIns="129925" rIns="129925" bIns="1299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400" b="0" i="0" u="none" strike="noStrike" cap="none">
              <a:solidFill>
                <a:srgbClr val="58585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 txBox="1">
            <a:spLocks noGrp="1"/>
          </p:cNvSpPr>
          <p:nvPr>
            <p:ph type="title"/>
          </p:nvPr>
        </p:nvSpPr>
        <p:spPr>
          <a:xfrm>
            <a:off x="443305" y="1570424"/>
            <a:ext cx="12118199" cy="2787600"/>
          </a:xfrm>
          <a:prstGeom prst="rect">
            <a:avLst/>
          </a:prstGeom>
          <a:noFill/>
          <a:ln>
            <a:noFill/>
          </a:ln>
        </p:spPr>
        <p:txBody>
          <a:bodyPr lIns="129950" tIns="129950" rIns="129950" bIns="129950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7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7" name="Shape 247"/>
          <p:cNvSpPr txBox="1">
            <a:spLocks noGrp="1"/>
          </p:cNvSpPr>
          <p:nvPr>
            <p:ph type="body" idx="1"/>
          </p:nvPr>
        </p:nvSpPr>
        <p:spPr>
          <a:xfrm>
            <a:off x="443305" y="4475381"/>
            <a:ext cx="12118199" cy="1846800"/>
          </a:xfrm>
          <a:prstGeom prst="rect">
            <a:avLst/>
          </a:prstGeom>
          <a:noFill/>
          <a:ln>
            <a:noFill/>
          </a:ln>
        </p:spPr>
        <p:txBody>
          <a:bodyPr lIns="129950" tIns="129950" rIns="129950" bIns="129950" anchor="t" anchorCtr="0"/>
          <a:lstStyle>
            <a:lvl1pPr marL="0" marR="0" lvl="0" indent="0" algn="ctr" rtl="0">
              <a:lnSpc>
                <a:spcPct val="115000"/>
              </a:lnSpc>
              <a:spcBef>
                <a:spcPts val="230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26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lnSpc>
                <a:spcPct val="115000"/>
              </a:lnSpc>
              <a:spcBef>
                <a:spcPts val="230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26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lnSpc>
                <a:spcPct val="115000"/>
              </a:lnSpc>
              <a:spcBef>
                <a:spcPts val="230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26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lnSpc>
                <a:spcPct val="115000"/>
              </a:lnSpc>
              <a:spcBef>
                <a:spcPts val="230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26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lnSpc>
                <a:spcPct val="115000"/>
              </a:lnSpc>
              <a:spcBef>
                <a:spcPts val="230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26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15000"/>
              </a:lnSpc>
              <a:spcBef>
                <a:spcPts val="230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26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15000"/>
              </a:lnSpc>
              <a:spcBef>
                <a:spcPts val="230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26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15000"/>
              </a:lnSpc>
              <a:spcBef>
                <a:spcPts val="230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26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15000"/>
              </a:lnSpc>
              <a:spcBef>
                <a:spcPts val="230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26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8" name="Shape 248"/>
          <p:cNvSpPr txBox="1">
            <a:spLocks noGrp="1"/>
          </p:cNvSpPr>
          <p:nvPr>
            <p:ph type="sldNum" idx="12"/>
          </p:nvPr>
        </p:nvSpPr>
        <p:spPr>
          <a:xfrm>
            <a:off x="12351066" y="6674000"/>
            <a:ext cx="479100" cy="451800"/>
          </a:xfrm>
          <a:prstGeom prst="rect">
            <a:avLst/>
          </a:prstGeom>
          <a:noFill/>
          <a:ln>
            <a:noFill/>
          </a:ln>
        </p:spPr>
        <p:txBody>
          <a:bodyPr lIns="129925" tIns="129925" rIns="129925" bIns="1299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400" b="0" i="0" u="none" strike="noStrike" cap="none">
              <a:solidFill>
                <a:srgbClr val="58585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"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 txBox="1">
            <a:spLocks noGrp="1"/>
          </p:cNvSpPr>
          <p:nvPr>
            <p:ph type="sldNum" idx="12"/>
          </p:nvPr>
        </p:nvSpPr>
        <p:spPr>
          <a:xfrm>
            <a:off x="12351066" y="6674000"/>
            <a:ext cx="479100" cy="451800"/>
          </a:xfrm>
          <a:prstGeom prst="rect">
            <a:avLst/>
          </a:prstGeom>
          <a:noFill/>
          <a:ln>
            <a:noFill/>
          </a:ln>
        </p:spPr>
        <p:txBody>
          <a:bodyPr lIns="129925" tIns="129925" rIns="129925" bIns="1299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400" b="0" i="0" u="none" strike="noStrike" cap="none">
              <a:solidFill>
                <a:srgbClr val="58585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Exercise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hape 24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25" name="Shape 25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26" name="Shape 26"/>
          <p:cNvCxnSpPr/>
          <p:nvPr/>
        </p:nvCxnSpPr>
        <p:spPr>
          <a:xfrm rot="10800000" flipH="1">
            <a:off x="635000" y="2781009"/>
            <a:ext cx="3735026" cy="29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27" name="Shape 27"/>
          <p:cNvCxnSpPr/>
          <p:nvPr/>
        </p:nvCxnSpPr>
        <p:spPr>
          <a:xfrm rot="10800000" flipH="1">
            <a:off x="4622800" y="2781141"/>
            <a:ext cx="7742696" cy="158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28" name="Shape 28"/>
          <p:cNvCxnSpPr/>
          <p:nvPr/>
        </p:nvCxnSpPr>
        <p:spPr>
          <a:xfrm rot="10800000" flipH="1">
            <a:off x="635000" y="5752809"/>
            <a:ext cx="3735026" cy="29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29" name="Shape 29"/>
          <p:cNvCxnSpPr/>
          <p:nvPr/>
        </p:nvCxnSpPr>
        <p:spPr>
          <a:xfrm>
            <a:off x="4635500" y="5753100"/>
            <a:ext cx="7731807" cy="17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30" name="Shape 30"/>
          <p:cNvSpPr/>
          <p:nvPr/>
        </p:nvSpPr>
        <p:spPr>
          <a:xfrm>
            <a:off x="635000" y="2387600"/>
            <a:ext cx="3733800" cy="254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KEY OBJECTIVE(S)</a:t>
            </a:r>
          </a:p>
        </p:txBody>
      </p:sp>
      <p:sp>
        <p:nvSpPr>
          <p:cNvPr id="31" name="Shape 31"/>
          <p:cNvSpPr/>
          <p:nvPr/>
        </p:nvSpPr>
        <p:spPr>
          <a:xfrm>
            <a:off x="4635500" y="2387600"/>
            <a:ext cx="3733800" cy="254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AGENDA</a:t>
            </a:r>
          </a:p>
        </p:txBody>
      </p:sp>
      <p:sp>
        <p:nvSpPr>
          <p:cNvPr id="32" name="Shape 32"/>
          <p:cNvSpPr/>
          <p:nvPr/>
        </p:nvSpPr>
        <p:spPr>
          <a:xfrm>
            <a:off x="4635500" y="5359400"/>
            <a:ext cx="7746999" cy="254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RESOURCES</a:t>
            </a:r>
          </a:p>
        </p:txBody>
      </p:sp>
      <p:sp>
        <p:nvSpPr>
          <p:cNvPr id="33" name="Shape 33"/>
          <p:cNvSpPr/>
          <p:nvPr/>
        </p:nvSpPr>
        <p:spPr>
          <a:xfrm>
            <a:off x="635000" y="5359400"/>
            <a:ext cx="3733800" cy="254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DELIVERABLE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se Study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Shape 35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36" name="Shape 36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37" name="Shape 37"/>
          <p:cNvCxnSpPr/>
          <p:nvPr/>
        </p:nvCxnSpPr>
        <p:spPr>
          <a:xfrm rot="10800000" flipH="1">
            <a:off x="8623300" y="2781009"/>
            <a:ext cx="3735026" cy="29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38" name="Shape 38"/>
          <p:cNvCxnSpPr/>
          <p:nvPr/>
        </p:nvCxnSpPr>
        <p:spPr>
          <a:xfrm rot="10800000" flipH="1">
            <a:off x="635000" y="2781141"/>
            <a:ext cx="7742696" cy="158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39" name="Shape 39"/>
          <p:cNvSpPr/>
          <p:nvPr/>
        </p:nvSpPr>
        <p:spPr>
          <a:xfrm>
            <a:off x="635000" y="2387600"/>
            <a:ext cx="3733800" cy="254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SUMMARY</a:t>
            </a:r>
          </a:p>
        </p:txBody>
      </p:sp>
      <p:sp>
        <p:nvSpPr>
          <p:cNvPr id="40" name="Shape 40"/>
          <p:cNvSpPr/>
          <p:nvPr/>
        </p:nvSpPr>
        <p:spPr>
          <a:xfrm>
            <a:off x="8636000" y="2387600"/>
            <a:ext cx="3733800" cy="254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KEY CHALLENGE / QUESTION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: IMAC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Shape 4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314700" y="1555328"/>
            <a:ext cx="6361385" cy="51562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3" name="Shape 43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44" name="Shape 44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45" name="Shape 45"/>
          <p:cNvSpPr txBox="1">
            <a:spLocks noGrp="1"/>
          </p:cNvSpPr>
          <p:nvPr>
            <p:ph type="body" idx="1"/>
          </p:nvPr>
        </p:nvSpPr>
        <p:spPr>
          <a:xfrm>
            <a:off x="3606800" y="1803400"/>
            <a:ext cx="5829299" cy="3289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lnSpc>
                <a:spcPct val="100000"/>
              </a:lnSpc>
              <a:spcBef>
                <a:spcPts val="0"/>
              </a:spcBef>
              <a:defRPr/>
            </a:lvl1pPr>
            <a:lvl2pPr lvl="1" indent="228600" rtl="0">
              <a:lnSpc>
                <a:spcPct val="100000"/>
              </a:lnSpc>
              <a:spcBef>
                <a:spcPts val="0"/>
              </a:spcBef>
              <a:defRPr/>
            </a:lvl2pPr>
            <a:lvl3pPr lvl="2" indent="457200" rtl="0">
              <a:lnSpc>
                <a:spcPct val="100000"/>
              </a:lnSpc>
              <a:spcBef>
                <a:spcPts val="0"/>
              </a:spcBef>
              <a:defRPr/>
            </a:lvl3pPr>
            <a:lvl4pPr lvl="3" indent="685800" rtl="0">
              <a:lnSpc>
                <a:spcPct val="100000"/>
              </a:lnSpc>
              <a:spcBef>
                <a:spcPts val="0"/>
              </a:spcBef>
              <a:defRPr/>
            </a:lvl4pPr>
            <a:lvl5pPr lvl="4" indent="914400" rtl="0">
              <a:lnSpc>
                <a:spcPct val="100000"/>
              </a:lnSpc>
              <a:spcBef>
                <a:spcPts val="0"/>
              </a:spcBef>
              <a:defRPr/>
            </a:lvl5pPr>
            <a:lvl6pPr lvl="5" indent="1143000" rtl="0">
              <a:lnSpc>
                <a:spcPct val="100000"/>
              </a:lnSpc>
              <a:spcBef>
                <a:spcPts val="0"/>
              </a:spcBef>
              <a:defRPr/>
            </a:lvl6pPr>
            <a:lvl7pPr lvl="6" indent="1371600" rtl="0">
              <a:lnSpc>
                <a:spcPct val="100000"/>
              </a:lnSpc>
              <a:spcBef>
                <a:spcPts val="0"/>
              </a:spcBef>
              <a:defRPr/>
            </a:lvl7pPr>
            <a:lvl8pPr lvl="7" indent="1600200" rtl="0">
              <a:lnSpc>
                <a:spcPct val="100000"/>
              </a:lnSpc>
              <a:spcBef>
                <a:spcPts val="0"/>
              </a:spcBef>
              <a:defRPr/>
            </a:lvl8pPr>
            <a:lvl9pPr lvl="8" indent="1828800" rtl="0">
              <a:lnSpc>
                <a:spcPct val="100000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: MAC Book Pro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Shape 4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794792" y="1556145"/>
            <a:ext cx="7328694" cy="512852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8" name="Shape 48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49" name="Shape 49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50" name="Shape 50"/>
          <p:cNvSpPr txBox="1">
            <a:spLocks noGrp="1"/>
          </p:cNvSpPr>
          <p:nvPr>
            <p:ph type="body" idx="1"/>
          </p:nvPr>
        </p:nvSpPr>
        <p:spPr>
          <a:xfrm>
            <a:off x="3759200" y="1841500"/>
            <a:ext cx="5448300" cy="3390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lnSpc>
                <a:spcPct val="100000"/>
              </a:lnSpc>
              <a:spcBef>
                <a:spcPts val="0"/>
              </a:spcBef>
              <a:defRPr/>
            </a:lvl1pPr>
            <a:lvl2pPr lvl="1" indent="228600" rtl="0">
              <a:lnSpc>
                <a:spcPct val="100000"/>
              </a:lnSpc>
              <a:spcBef>
                <a:spcPts val="0"/>
              </a:spcBef>
              <a:defRPr/>
            </a:lvl2pPr>
            <a:lvl3pPr lvl="2" indent="457200" rtl="0">
              <a:lnSpc>
                <a:spcPct val="100000"/>
              </a:lnSpc>
              <a:spcBef>
                <a:spcPts val="0"/>
              </a:spcBef>
              <a:defRPr/>
            </a:lvl3pPr>
            <a:lvl4pPr lvl="3" indent="685800" rtl="0">
              <a:lnSpc>
                <a:spcPct val="100000"/>
              </a:lnSpc>
              <a:spcBef>
                <a:spcPts val="0"/>
              </a:spcBef>
              <a:defRPr/>
            </a:lvl4pPr>
            <a:lvl5pPr lvl="4" indent="914400" rtl="0">
              <a:lnSpc>
                <a:spcPct val="100000"/>
              </a:lnSpc>
              <a:spcBef>
                <a:spcPts val="0"/>
              </a:spcBef>
              <a:defRPr/>
            </a:lvl5pPr>
            <a:lvl6pPr lvl="5" indent="1143000" rtl="0">
              <a:lnSpc>
                <a:spcPct val="100000"/>
              </a:lnSpc>
              <a:spcBef>
                <a:spcPts val="0"/>
              </a:spcBef>
              <a:defRPr/>
            </a:lvl6pPr>
            <a:lvl7pPr lvl="6" indent="1371600" rtl="0">
              <a:lnSpc>
                <a:spcPct val="100000"/>
              </a:lnSpc>
              <a:spcBef>
                <a:spcPts val="0"/>
              </a:spcBef>
              <a:defRPr/>
            </a:lvl7pPr>
            <a:lvl8pPr lvl="7" indent="1600200" rtl="0">
              <a:lnSpc>
                <a:spcPct val="100000"/>
              </a:lnSpc>
              <a:spcBef>
                <a:spcPts val="0"/>
              </a:spcBef>
              <a:defRPr/>
            </a:lvl8pPr>
            <a:lvl9pPr lvl="8" indent="1828800" rtl="0">
              <a:lnSpc>
                <a:spcPct val="100000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: IPad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Shape 5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136900" y="1511300"/>
            <a:ext cx="6845299" cy="53545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3" name="Shape 53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54" name="Shape 54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55" name="Shape 55"/>
          <p:cNvSpPr txBox="1">
            <a:spLocks noGrp="1"/>
          </p:cNvSpPr>
          <p:nvPr>
            <p:ph type="body" idx="1"/>
          </p:nvPr>
        </p:nvSpPr>
        <p:spPr>
          <a:xfrm>
            <a:off x="3822700" y="2095500"/>
            <a:ext cx="5435599" cy="4089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lnSpc>
                <a:spcPct val="100000"/>
              </a:lnSpc>
              <a:spcBef>
                <a:spcPts val="0"/>
              </a:spcBef>
              <a:defRPr/>
            </a:lvl1pPr>
            <a:lvl2pPr lvl="1" indent="228600" rtl="0">
              <a:lnSpc>
                <a:spcPct val="100000"/>
              </a:lnSpc>
              <a:spcBef>
                <a:spcPts val="0"/>
              </a:spcBef>
              <a:defRPr/>
            </a:lvl2pPr>
            <a:lvl3pPr lvl="2" indent="457200" rtl="0">
              <a:lnSpc>
                <a:spcPct val="100000"/>
              </a:lnSpc>
              <a:spcBef>
                <a:spcPts val="0"/>
              </a:spcBef>
              <a:defRPr/>
            </a:lvl3pPr>
            <a:lvl4pPr lvl="3" indent="685800" rtl="0">
              <a:lnSpc>
                <a:spcPct val="100000"/>
              </a:lnSpc>
              <a:spcBef>
                <a:spcPts val="0"/>
              </a:spcBef>
              <a:defRPr/>
            </a:lvl4pPr>
            <a:lvl5pPr lvl="4" indent="914400" rtl="0">
              <a:lnSpc>
                <a:spcPct val="100000"/>
              </a:lnSpc>
              <a:spcBef>
                <a:spcPts val="0"/>
              </a:spcBef>
              <a:defRPr/>
            </a:lvl5pPr>
            <a:lvl6pPr lvl="5" indent="1143000" rtl="0">
              <a:lnSpc>
                <a:spcPct val="100000"/>
              </a:lnSpc>
              <a:spcBef>
                <a:spcPts val="0"/>
              </a:spcBef>
              <a:defRPr/>
            </a:lvl6pPr>
            <a:lvl7pPr lvl="6" indent="1371600" rtl="0">
              <a:lnSpc>
                <a:spcPct val="100000"/>
              </a:lnSpc>
              <a:spcBef>
                <a:spcPts val="0"/>
              </a:spcBef>
              <a:defRPr/>
            </a:lvl7pPr>
            <a:lvl8pPr lvl="7" indent="1600200" rtl="0">
              <a:lnSpc>
                <a:spcPct val="100000"/>
              </a:lnSpc>
              <a:spcBef>
                <a:spcPts val="0"/>
              </a:spcBef>
              <a:defRPr/>
            </a:lvl8pPr>
            <a:lvl9pPr lvl="8" indent="1828800" rtl="0">
              <a:lnSpc>
                <a:spcPct val="100000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4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32.xml"/><Relationship Id="rId2" Type="http://schemas.openxmlformats.org/officeDocument/2006/relationships/slideLayout" Target="../slideLayouts/slideLayout33.xml"/><Relationship Id="rId3" Type="http://schemas.openxmlformats.org/officeDocument/2006/relationships/slideLayout" Target="../slideLayouts/slideLayout34.xml"/><Relationship Id="rId4" Type="http://schemas.openxmlformats.org/officeDocument/2006/relationships/slideLayout" Target="../slideLayouts/slideLayout35.xml"/><Relationship Id="rId5" Type="http://schemas.openxmlformats.org/officeDocument/2006/relationships/slideLayout" Target="../slideLayouts/slideLayout36.xml"/><Relationship Id="rId6" Type="http://schemas.openxmlformats.org/officeDocument/2006/relationships/slideLayout" Target="../slideLayouts/slideLayout37.xml"/><Relationship Id="rId7" Type="http://schemas.openxmlformats.org/officeDocument/2006/relationships/slideLayout" Target="../slideLayouts/slideLayout38.xml"/><Relationship Id="rId8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hape 6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Shape 7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Shape 8"/>
          <p:cNvSpPr txBox="1">
            <a:spLocks noGrp="1"/>
          </p:cNvSpPr>
          <p:nvPr>
            <p:ph type="title"/>
          </p:nvPr>
        </p:nvSpPr>
        <p:spPr>
          <a:xfrm>
            <a:off x="635000" y="1473200"/>
            <a:ext cx="11734800" cy="7112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2592"/>
              </a:lnSpc>
              <a:spcBef>
                <a:spcPts val="0"/>
              </a:spcBef>
              <a:defRPr/>
            </a:lvl1pPr>
            <a:lvl2pPr marL="0" marR="0" lvl="1" indent="228600" algn="l" rtl="0">
              <a:lnSpc>
                <a:spcPct val="92592"/>
              </a:lnSpc>
              <a:spcBef>
                <a:spcPts val="0"/>
              </a:spcBef>
              <a:defRPr/>
            </a:lvl2pPr>
            <a:lvl3pPr marL="0" marR="0" lvl="2" indent="457200" algn="l" rtl="0">
              <a:lnSpc>
                <a:spcPct val="92592"/>
              </a:lnSpc>
              <a:spcBef>
                <a:spcPts val="0"/>
              </a:spcBef>
              <a:defRPr/>
            </a:lvl3pPr>
            <a:lvl4pPr marL="0" marR="0" lvl="3" indent="685800" algn="l" rtl="0">
              <a:lnSpc>
                <a:spcPct val="92592"/>
              </a:lnSpc>
              <a:spcBef>
                <a:spcPts val="0"/>
              </a:spcBef>
              <a:defRPr/>
            </a:lvl4pPr>
            <a:lvl5pPr marL="0" marR="0" lvl="4" indent="914400" algn="l" rtl="0">
              <a:lnSpc>
                <a:spcPct val="92592"/>
              </a:lnSpc>
              <a:spcBef>
                <a:spcPts val="0"/>
              </a:spcBef>
              <a:defRPr/>
            </a:lvl5pPr>
            <a:lvl6pPr marL="0" marR="0" lvl="5" indent="1143000" algn="l" rtl="0">
              <a:lnSpc>
                <a:spcPct val="92592"/>
              </a:lnSpc>
              <a:spcBef>
                <a:spcPts val="0"/>
              </a:spcBef>
              <a:defRPr/>
            </a:lvl6pPr>
            <a:lvl7pPr marL="0" marR="0" lvl="6" indent="1371600" algn="l" rtl="0">
              <a:lnSpc>
                <a:spcPct val="92592"/>
              </a:lnSpc>
              <a:spcBef>
                <a:spcPts val="0"/>
              </a:spcBef>
              <a:defRPr/>
            </a:lvl7pPr>
            <a:lvl8pPr marL="0" marR="0" lvl="7" indent="1600200" algn="l" rtl="0">
              <a:lnSpc>
                <a:spcPct val="92592"/>
              </a:lnSpc>
              <a:spcBef>
                <a:spcPts val="0"/>
              </a:spcBef>
              <a:defRPr/>
            </a:lvl8pPr>
            <a:lvl9pPr marL="0" marR="0" lvl="8" indent="1828800" algn="l" rtl="0">
              <a:lnSpc>
                <a:spcPct val="92592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9" name="Shape 9"/>
          <p:cNvSpPr txBox="1">
            <a:spLocks noGrp="1"/>
          </p:cNvSpPr>
          <p:nvPr>
            <p:ph type="body" idx="1"/>
          </p:nvPr>
        </p:nvSpPr>
        <p:spPr>
          <a:xfrm>
            <a:off x="632056" y="2413000"/>
            <a:ext cx="11734801" cy="3809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1000"/>
              </a:spcBef>
              <a:defRPr/>
            </a:lvl1pPr>
            <a:lvl2pPr marL="660400" marR="0" lvl="1" indent="-78740" algn="l" rtl="0">
              <a:spcBef>
                <a:spcPts val="1000"/>
              </a:spcBef>
              <a:buFont typeface="Merriweather Sans"/>
              <a:buChar char="‣"/>
              <a:defRPr/>
            </a:lvl2pPr>
            <a:lvl3pPr marL="1117600" marR="0" lvl="2" indent="-78739" algn="l" rtl="0">
              <a:spcBef>
                <a:spcPts val="1000"/>
              </a:spcBef>
              <a:buFont typeface="Merriweather Sans"/>
              <a:buChar char="‣"/>
              <a:defRPr/>
            </a:lvl3pPr>
            <a:lvl4pPr marL="1574800" marR="0" lvl="3" indent="-78739" algn="l" rtl="0">
              <a:spcBef>
                <a:spcPts val="1000"/>
              </a:spcBef>
              <a:buFont typeface="Merriweather Sans"/>
              <a:buChar char="‣"/>
              <a:defRPr/>
            </a:lvl4pPr>
            <a:lvl5pPr marL="2032000" marR="0" lvl="4" indent="-78739" algn="l" rtl="0">
              <a:spcBef>
                <a:spcPts val="1000"/>
              </a:spcBef>
              <a:buFont typeface="Merriweather Sans"/>
              <a:buChar char="‣"/>
              <a:defRPr/>
            </a:lvl5pPr>
            <a:lvl6pPr marL="2654300" marR="0" lvl="5" indent="-78739" algn="l" rtl="0">
              <a:spcBef>
                <a:spcPts val="1000"/>
              </a:spcBef>
              <a:buFont typeface="Arial"/>
              <a:buChar char="•"/>
              <a:defRPr/>
            </a:lvl6pPr>
            <a:lvl7pPr marL="3009900" marR="0" lvl="6" indent="-78739" algn="l" rtl="0">
              <a:spcBef>
                <a:spcPts val="1000"/>
              </a:spcBef>
              <a:buFont typeface="Arial"/>
              <a:buChar char="•"/>
              <a:defRPr/>
            </a:lvl7pPr>
            <a:lvl8pPr marL="3365500" marR="0" lvl="7" indent="-78740" algn="l" rtl="0">
              <a:spcBef>
                <a:spcPts val="1000"/>
              </a:spcBef>
              <a:buFont typeface="Arial"/>
              <a:buChar char="•"/>
              <a:defRPr/>
            </a:lvl8pPr>
            <a:lvl9pPr marL="3721100" marR="0" lvl="8" indent="-78740" algn="l" rtl="0">
              <a:spcBef>
                <a:spcPts val="1000"/>
              </a:spcBef>
              <a:buFont typeface="Arial"/>
              <a:buChar char="•"/>
              <a:defRPr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 txBox="1">
            <a:spLocks noGrp="1"/>
          </p:cNvSpPr>
          <p:nvPr>
            <p:ph type="title"/>
          </p:nvPr>
        </p:nvSpPr>
        <p:spPr>
          <a:xfrm>
            <a:off x="443305" y="631825"/>
            <a:ext cx="12118199" cy="813000"/>
          </a:xfrm>
          <a:prstGeom prst="rect">
            <a:avLst/>
          </a:prstGeom>
          <a:noFill/>
          <a:ln>
            <a:noFill/>
          </a:ln>
        </p:spPr>
        <p:txBody>
          <a:bodyPr lIns="129950" tIns="129950" rIns="129950" bIns="129950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50000"/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50000"/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50000"/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50000"/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50000"/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50000"/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50000"/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50000"/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50000"/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9" name="Shape 209"/>
          <p:cNvSpPr txBox="1">
            <a:spLocks noGrp="1"/>
          </p:cNvSpPr>
          <p:nvPr>
            <p:ph type="body" idx="1"/>
          </p:nvPr>
        </p:nvSpPr>
        <p:spPr>
          <a:xfrm>
            <a:off x="650240" y="1703916"/>
            <a:ext cx="11704200" cy="5598900"/>
          </a:xfrm>
          <a:prstGeom prst="rect">
            <a:avLst/>
          </a:prstGeom>
          <a:noFill/>
          <a:ln>
            <a:noFill/>
          </a:ln>
        </p:spPr>
        <p:txBody>
          <a:bodyPr lIns="129950" tIns="129950" rIns="129950" bIns="129950" anchor="t" anchorCtr="0"/>
          <a:lstStyle>
            <a:lvl1pPr marL="0" marR="0" lvl="0" indent="0" algn="l" rtl="0">
              <a:lnSpc>
                <a:spcPct val="115000"/>
              </a:lnSpc>
              <a:spcBef>
                <a:spcPts val="2300"/>
              </a:spcBef>
              <a:spcAft>
                <a:spcPts val="0"/>
              </a:spcAft>
              <a:buClr>
                <a:srgbClr val="585858"/>
              </a:buClr>
              <a:buSzPct val="76923"/>
              <a:buFont typeface="Arial"/>
              <a:buNone/>
              <a:defRPr sz="26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15000"/>
              </a:lnSpc>
              <a:spcBef>
                <a:spcPts val="2300"/>
              </a:spcBef>
              <a:spcAft>
                <a:spcPts val="0"/>
              </a:spcAft>
              <a:buClr>
                <a:srgbClr val="585858"/>
              </a:buClr>
              <a:buSzPct val="76923"/>
              <a:buFont typeface="Arial"/>
              <a:buNone/>
              <a:defRPr sz="26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15000"/>
              </a:lnSpc>
              <a:spcBef>
                <a:spcPts val="2300"/>
              </a:spcBef>
              <a:spcAft>
                <a:spcPts val="0"/>
              </a:spcAft>
              <a:buClr>
                <a:srgbClr val="585858"/>
              </a:buClr>
              <a:buSzPct val="76923"/>
              <a:buFont typeface="Arial"/>
              <a:buNone/>
              <a:defRPr sz="26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15000"/>
              </a:lnSpc>
              <a:spcBef>
                <a:spcPts val="2300"/>
              </a:spcBef>
              <a:spcAft>
                <a:spcPts val="0"/>
              </a:spcAft>
              <a:buClr>
                <a:srgbClr val="585858"/>
              </a:buClr>
              <a:buSzPct val="76923"/>
              <a:buFont typeface="Arial"/>
              <a:buNone/>
              <a:defRPr sz="26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15000"/>
              </a:lnSpc>
              <a:spcBef>
                <a:spcPts val="2300"/>
              </a:spcBef>
              <a:spcAft>
                <a:spcPts val="0"/>
              </a:spcAft>
              <a:buClr>
                <a:srgbClr val="585858"/>
              </a:buClr>
              <a:buSzPct val="76923"/>
              <a:buFont typeface="Arial"/>
              <a:buNone/>
              <a:defRPr sz="26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15000"/>
              </a:lnSpc>
              <a:spcBef>
                <a:spcPts val="2300"/>
              </a:spcBef>
              <a:spcAft>
                <a:spcPts val="0"/>
              </a:spcAft>
              <a:buClr>
                <a:srgbClr val="585858"/>
              </a:buClr>
              <a:buSzPct val="76923"/>
              <a:buFont typeface="Arial"/>
              <a:buNone/>
              <a:defRPr sz="26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15000"/>
              </a:lnSpc>
              <a:spcBef>
                <a:spcPts val="2300"/>
              </a:spcBef>
              <a:spcAft>
                <a:spcPts val="0"/>
              </a:spcAft>
              <a:buClr>
                <a:srgbClr val="585858"/>
              </a:buClr>
              <a:buSzPct val="76923"/>
              <a:buFont typeface="Arial"/>
              <a:buNone/>
              <a:defRPr sz="26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15000"/>
              </a:lnSpc>
              <a:spcBef>
                <a:spcPts val="2300"/>
              </a:spcBef>
              <a:spcAft>
                <a:spcPts val="0"/>
              </a:spcAft>
              <a:buClr>
                <a:srgbClr val="585858"/>
              </a:buClr>
              <a:buSzPct val="76923"/>
              <a:buFont typeface="Arial"/>
              <a:buNone/>
              <a:defRPr sz="26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15000"/>
              </a:lnSpc>
              <a:spcBef>
                <a:spcPts val="2300"/>
              </a:spcBef>
              <a:spcAft>
                <a:spcPts val="0"/>
              </a:spcAft>
              <a:buClr>
                <a:srgbClr val="585858"/>
              </a:buClr>
              <a:buSzPct val="76923"/>
              <a:buFont typeface="Arial"/>
              <a:buNone/>
              <a:defRPr sz="26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0" name="Shape 210"/>
          <p:cNvSpPr txBox="1">
            <a:spLocks noGrp="1"/>
          </p:cNvSpPr>
          <p:nvPr>
            <p:ph type="sldNum" idx="12"/>
          </p:nvPr>
        </p:nvSpPr>
        <p:spPr>
          <a:xfrm>
            <a:off x="12351066" y="6674000"/>
            <a:ext cx="479100" cy="451800"/>
          </a:xfrm>
          <a:prstGeom prst="rect">
            <a:avLst/>
          </a:prstGeom>
          <a:noFill/>
          <a:ln>
            <a:noFill/>
          </a:ln>
        </p:spPr>
        <p:txBody>
          <a:bodyPr lIns="129925" tIns="129925" rIns="129925" bIns="1299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400" b="0" i="0" u="none" strike="noStrike" cap="none">
              <a:solidFill>
                <a:srgbClr val="58585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2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github.com/ga-students/DS-SF-32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9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4" Type="http://schemas.openxmlformats.org/officeDocument/2006/relationships/image" Target="../media/image26.png"/><Relationship Id="rId5" Type="http://schemas.openxmlformats.org/officeDocument/2006/relationships/image" Target="../media/image27.jpg"/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eneralassembly-studio/ds-curriculum/raw/master/lessons/lesson-1/assets/data-science-workflow-final.jpg" TargetMode="External"/><Relationship Id="rId4" Type="http://schemas.openxmlformats.org/officeDocument/2006/relationships/image" Target="../media/image51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52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53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8.png"/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54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55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56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5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58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59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ytimes.com/interactive/2012/11/02/us/politics/paths-to-the-white-house.html?_r=0" TargetMode="External"/><Relationship Id="rId4" Type="http://schemas.openxmlformats.org/officeDocument/2006/relationships/hyperlink" Target="http://projects.fivethirtyeight.com/2015-nfl-predictions/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4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1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6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/>
          <p:nvPr/>
        </p:nvSpPr>
        <p:spPr>
          <a:xfrm>
            <a:off x="635000" y="736600"/>
            <a:ext cx="10160100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>
                <a:latin typeface="Arial Narrow" charset="0"/>
                <a:ea typeface="Arial Narrow" charset="0"/>
                <a:cs typeface="Arial Narrow" charset="0"/>
                <a:sym typeface="Oswald"/>
              </a:rPr>
              <a:t>DATA SCIENCE</a:t>
            </a:r>
          </a:p>
        </p:txBody>
      </p:sp>
      <p:sp>
        <p:nvSpPr>
          <p:cNvPr id="277" name="Shape 277"/>
          <p:cNvSpPr/>
          <p:nvPr/>
        </p:nvSpPr>
        <p:spPr>
          <a:xfrm>
            <a:off x="635000" y="1473200"/>
            <a:ext cx="11734800" cy="2806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lvl="0" rtl="0">
              <a:lnSpc>
                <a:spcPct val="88333"/>
              </a:lnSpc>
              <a:spcBef>
                <a:spcPts val="0"/>
              </a:spcBef>
              <a:buNone/>
            </a:pPr>
            <a:endParaRPr dirty="0">
              <a:latin typeface="Helvetica" charset="0"/>
              <a:ea typeface="Helvetica" charset="0"/>
              <a:cs typeface="Helvetica" charset="0"/>
              <a:sym typeface="Oswald"/>
            </a:endParaRPr>
          </a:p>
          <a:p>
            <a:pPr marL="0" marR="0" lvl="0" indent="0" algn="l" rtl="0">
              <a:lnSpc>
                <a:spcPct val="88333"/>
              </a:lnSpc>
              <a:spcBef>
                <a:spcPts val="0"/>
              </a:spcBef>
              <a:buSzPct val="25000"/>
              <a:buNone/>
            </a:pPr>
            <a:r>
              <a:rPr lang="en-US" sz="9600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  <a:sym typeface="Oswald"/>
              </a:rPr>
              <a:t>WELCOME TO GA!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9" name="Shape 369"/>
          <p:cNvPicPr preferRelativeResize="0"/>
          <p:nvPr/>
        </p:nvPicPr>
        <p:blipFill rotWithShape="1">
          <a:blip r:embed="rId3">
            <a:alphaModFix/>
          </a:blip>
          <a:srcRect l="5043" t="23733" r="5052" b="1015"/>
          <a:stretch/>
        </p:blipFill>
        <p:spPr>
          <a:xfrm>
            <a:off x="81278" y="69992"/>
            <a:ext cx="12842100" cy="7151400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Shape 370"/>
          <p:cNvSpPr/>
          <p:nvPr/>
        </p:nvSpPr>
        <p:spPr>
          <a:xfrm>
            <a:off x="447040" y="591060"/>
            <a:ext cx="4480800" cy="2815500"/>
          </a:xfrm>
          <a:prstGeom prst="rect">
            <a:avLst/>
          </a:prstGeom>
          <a:noFill/>
          <a:ln>
            <a:noFill/>
          </a:ln>
        </p:spPr>
        <p:txBody>
          <a:bodyPr lIns="129925" tIns="129925" rIns="129925" bIns="1299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lang="en-US" sz="26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Have a question about...</a:t>
            </a:r>
          </a:p>
          <a:p>
            <a:pPr marL="647700" marR="0" lvl="0" indent="-482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Georgia"/>
              <a:buChar char="•"/>
            </a:pPr>
            <a:r>
              <a:rPr lang="en-US" sz="26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the campus?</a:t>
            </a:r>
          </a:p>
          <a:p>
            <a:pPr marL="647700" marR="0" lvl="0" indent="-482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Georgia"/>
              <a:buChar char="•"/>
            </a:pPr>
            <a:r>
              <a:rPr lang="en-US" sz="26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lost and found?</a:t>
            </a:r>
          </a:p>
          <a:p>
            <a:pPr marL="647700" marR="0" lvl="0" indent="-482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Georgia"/>
              <a:buChar char="•"/>
            </a:pPr>
            <a:r>
              <a:rPr lang="en-US" sz="26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need to print?</a:t>
            </a:r>
          </a:p>
          <a:p>
            <a:pPr marL="647700" marR="0" lvl="0" indent="-482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Georgia"/>
              <a:buChar char="•"/>
            </a:pPr>
            <a:r>
              <a:rPr lang="en-US" sz="26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loaner equipment?</a:t>
            </a:r>
          </a:p>
          <a:p>
            <a:pPr marL="647700" marR="0" lvl="0" indent="-482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Georgia"/>
              <a:buChar char="•"/>
            </a:pPr>
            <a:r>
              <a:rPr lang="en-US" sz="26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free coffee and snacks?</a:t>
            </a:r>
          </a:p>
        </p:txBody>
      </p:sp>
      <p:sp>
        <p:nvSpPr>
          <p:cNvPr id="371" name="Shape 371"/>
          <p:cNvSpPr/>
          <p:nvPr/>
        </p:nvSpPr>
        <p:spPr>
          <a:xfrm>
            <a:off x="8627804" y="1244229"/>
            <a:ext cx="3562200" cy="1508999"/>
          </a:xfrm>
          <a:prstGeom prst="rect">
            <a:avLst/>
          </a:prstGeom>
          <a:noFill/>
          <a:ln>
            <a:noFill/>
          </a:ln>
        </p:spPr>
        <p:txBody>
          <a:bodyPr lIns="129925" tIns="129925" rIns="129925" bIns="129925" anchor="ctr" anchorCtr="0">
            <a:noAutofit/>
          </a:bodyPr>
          <a:lstStyle/>
          <a:p>
            <a:pPr marL="0" marR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lang="en-US" sz="2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Come here to talk to </a:t>
            </a:r>
          </a:p>
          <a:p>
            <a:pPr marL="0" marR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lang="en-US" sz="2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Front Lines and they </a:t>
            </a:r>
          </a:p>
          <a:p>
            <a:pPr marL="0" marR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lang="en-US" sz="2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will help you out.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Shape 376"/>
          <p:cNvSpPr txBox="1">
            <a:spLocks noGrp="1"/>
          </p:cNvSpPr>
          <p:nvPr>
            <p:ph type="title"/>
          </p:nvPr>
        </p:nvSpPr>
        <p:spPr>
          <a:xfrm>
            <a:off x="428444" y="648364"/>
            <a:ext cx="12121200" cy="720299"/>
          </a:xfrm>
          <a:prstGeom prst="rect">
            <a:avLst/>
          </a:prstGeom>
          <a:noFill/>
          <a:ln>
            <a:noFill/>
          </a:ln>
        </p:spPr>
        <p:txBody>
          <a:bodyPr lIns="129925" tIns="129925" rIns="129925" bIns="1299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37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COURSE DATES</a:t>
            </a:r>
          </a:p>
        </p:txBody>
      </p:sp>
      <p:pic>
        <p:nvPicPr>
          <p:cNvPr id="377" name="Shape 37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95146" y="2129700"/>
            <a:ext cx="2782500" cy="2782200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Shape 378"/>
          <p:cNvSpPr/>
          <p:nvPr/>
        </p:nvSpPr>
        <p:spPr>
          <a:xfrm>
            <a:off x="805704" y="2060379"/>
            <a:ext cx="7144500" cy="4168500"/>
          </a:xfrm>
          <a:prstGeom prst="rect">
            <a:avLst/>
          </a:prstGeom>
          <a:noFill/>
          <a:ln>
            <a:noFill/>
          </a:ln>
        </p:spPr>
        <p:txBody>
          <a:bodyPr lIns="129925" tIns="129925" rIns="129925" bIns="12992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 Science </a:t>
            </a:r>
            <a:r>
              <a:rPr lang="en-US" sz="2000" dirty="0"/>
              <a:t>#32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Course dates:</a:t>
            </a:r>
          </a:p>
          <a:p>
            <a:pPr marL="6477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ct val="100000"/>
              <a:buFont typeface="Georgia"/>
              <a:buChar char="•"/>
            </a:pPr>
            <a:r>
              <a:rPr lang="en-US" sz="2000" dirty="0">
                <a:solidFill>
                  <a:srgbClr val="666666"/>
                </a:solidFill>
              </a:rPr>
              <a:t>Tuesdays &amp; Thursday 6:30pm to 9:30pm</a:t>
            </a:r>
          </a:p>
          <a:p>
            <a:pPr marL="6477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ct val="100000"/>
              <a:buFont typeface="Georgia"/>
              <a:buChar char="•"/>
            </a:pPr>
            <a:r>
              <a:rPr lang="en-US" sz="2000" dirty="0">
                <a:solidFill>
                  <a:srgbClr val="666666"/>
                </a:solidFill>
              </a:rPr>
              <a:t>Feb 14th to April 20th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Font typeface="Arial"/>
              <a:buNone/>
            </a:pPr>
            <a:endParaRPr sz="2000" b="0" i="0" u="none" strike="noStrike" cap="none" dirty="0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000" b="0" i="0" u="none" strike="noStrike" cap="none" dirty="0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000" b="0" i="0" u="none" strike="noStrike" cap="none" dirty="0">
              <a:solidFill>
                <a:srgbClr val="585858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000" b="0" i="0" u="none" strike="noStrike" cap="none" dirty="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3" name="Shape 383"/>
          <p:cNvPicPr preferRelativeResize="0"/>
          <p:nvPr/>
        </p:nvPicPr>
        <p:blipFill rotWithShape="1">
          <a:blip r:embed="rId3">
            <a:alphaModFix/>
          </a:blip>
          <a:srcRect l="219" t="1819" b="15110"/>
          <a:stretch/>
        </p:blipFill>
        <p:spPr>
          <a:xfrm>
            <a:off x="29828" y="77979"/>
            <a:ext cx="12916500" cy="7146600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Shape 384"/>
          <p:cNvSpPr/>
          <p:nvPr/>
        </p:nvSpPr>
        <p:spPr>
          <a:xfrm>
            <a:off x="321847" y="5686040"/>
            <a:ext cx="7570800" cy="964200"/>
          </a:xfrm>
          <a:prstGeom prst="rect">
            <a:avLst/>
          </a:prstGeom>
          <a:solidFill>
            <a:srgbClr val="000000">
              <a:alpha val="30590"/>
            </a:srgbClr>
          </a:solidFill>
          <a:ln>
            <a:noFill/>
          </a:ln>
        </p:spPr>
        <p:txBody>
          <a:bodyPr lIns="64950" tIns="64950" rIns="64950" bIns="649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5" name="Shape 385"/>
          <p:cNvSpPr/>
          <p:nvPr/>
        </p:nvSpPr>
        <p:spPr>
          <a:xfrm>
            <a:off x="321850" y="4576356"/>
            <a:ext cx="7916700" cy="2308200"/>
          </a:xfrm>
          <a:prstGeom prst="rect">
            <a:avLst/>
          </a:prstGeom>
          <a:noFill/>
          <a:ln>
            <a:noFill/>
          </a:ln>
        </p:spPr>
        <p:txBody>
          <a:bodyPr lIns="129925" tIns="129925" rIns="129925" bIns="1299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lang="en-US" sz="71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STUDENT EXPERIENCE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Shape 390"/>
          <p:cNvSpPr txBox="1">
            <a:spLocks noGrp="1"/>
          </p:cNvSpPr>
          <p:nvPr>
            <p:ph type="title"/>
          </p:nvPr>
        </p:nvSpPr>
        <p:spPr>
          <a:xfrm>
            <a:off x="428444" y="648364"/>
            <a:ext cx="12121200" cy="720299"/>
          </a:xfrm>
          <a:prstGeom prst="rect">
            <a:avLst/>
          </a:prstGeom>
          <a:noFill/>
          <a:ln>
            <a:noFill/>
          </a:ln>
        </p:spPr>
        <p:txBody>
          <a:bodyPr lIns="129925" tIns="129925" rIns="129925" bIns="1299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SLACK</a:t>
            </a:r>
          </a:p>
        </p:txBody>
      </p:sp>
      <p:pic>
        <p:nvPicPr>
          <p:cNvPr id="391" name="Shape 39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98330" y="1498442"/>
            <a:ext cx="6149999" cy="3845700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Shape 392"/>
          <p:cNvSpPr/>
          <p:nvPr/>
        </p:nvSpPr>
        <p:spPr>
          <a:xfrm>
            <a:off x="3177385" y="5265438"/>
            <a:ext cx="6650100" cy="1017000"/>
          </a:xfrm>
          <a:prstGeom prst="rect">
            <a:avLst/>
          </a:prstGeom>
          <a:noFill/>
          <a:ln>
            <a:noFill/>
          </a:ln>
        </p:spPr>
        <p:txBody>
          <a:bodyPr lIns="129925" tIns="129925" rIns="129925" bIns="129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2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All course communication with each other and instructors will happen here.  </a:t>
            </a:r>
          </a:p>
        </p:txBody>
      </p:sp>
      <p:pic>
        <p:nvPicPr>
          <p:cNvPr id="393" name="Shape 39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97280" y="2420643"/>
            <a:ext cx="4009800" cy="200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Shape 398"/>
          <p:cNvSpPr txBox="1">
            <a:spLocks noGrp="1"/>
          </p:cNvSpPr>
          <p:nvPr>
            <p:ph type="title"/>
          </p:nvPr>
        </p:nvSpPr>
        <p:spPr>
          <a:xfrm>
            <a:off x="428444" y="648364"/>
            <a:ext cx="12121200" cy="720299"/>
          </a:xfrm>
          <a:prstGeom prst="rect">
            <a:avLst/>
          </a:prstGeom>
          <a:noFill/>
          <a:ln>
            <a:noFill/>
          </a:ln>
        </p:spPr>
        <p:txBody>
          <a:bodyPr lIns="129925" tIns="129925" rIns="129925" bIns="1299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GITHUB</a:t>
            </a:r>
          </a:p>
        </p:txBody>
      </p:sp>
      <p:sp>
        <p:nvSpPr>
          <p:cNvPr id="399" name="Shape 399"/>
          <p:cNvSpPr/>
          <p:nvPr/>
        </p:nvSpPr>
        <p:spPr>
          <a:xfrm>
            <a:off x="2581861" y="5197107"/>
            <a:ext cx="7841400" cy="1017000"/>
          </a:xfrm>
          <a:prstGeom prst="rect">
            <a:avLst/>
          </a:prstGeom>
          <a:noFill/>
          <a:ln>
            <a:noFill/>
          </a:ln>
        </p:spPr>
        <p:txBody>
          <a:bodyPr lIns="129925" tIns="129925" rIns="129925" bIns="129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2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Github will have all the course resources you need: sample code, assignments, and lesson decks. </a:t>
            </a:r>
          </a:p>
        </p:txBody>
      </p:sp>
      <p:pic>
        <p:nvPicPr>
          <p:cNvPr id="400" name="Shape 40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9359" y="2385750"/>
            <a:ext cx="4849200" cy="179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Shape 40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66933" y="1584975"/>
            <a:ext cx="5121000" cy="365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Shape 406"/>
          <p:cNvSpPr txBox="1">
            <a:spLocks noGrp="1"/>
          </p:cNvSpPr>
          <p:nvPr>
            <p:ph type="title"/>
          </p:nvPr>
        </p:nvSpPr>
        <p:spPr>
          <a:xfrm>
            <a:off x="428444" y="648364"/>
            <a:ext cx="12121200" cy="720299"/>
          </a:xfrm>
          <a:prstGeom prst="rect">
            <a:avLst/>
          </a:prstGeom>
          <a:noFill/>
          <a:ln>
            <a:noFill/>
          </a:ln>
        </p:spPr>
        <p:txBody>
          <a:bodyPr lIns="129925" tIns="129925" rIns="129925" bIns="1299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CLASSROOM CULTURE</a:t>
            </a:r>
          </a:p>
        </p:txBody>
      </p:sp>
      <p:pic>
        <p:nvPicPr>
          <p:cNvPr id="407" name="Shape 407" descr="unspecified.jpe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0995" y="1908574"/>
            <a:ext cx="5586300" cy="34854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6147294" y="1649506"/>
            <a:ext cx="6044705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>
                <a:srgbClr val="000000"/>
              </a:buClr>
              <a:buSzPct val="25000"/>
            </a:pPr>
            <a:r>
              <a:rPr lang="en-US" sz="2600" dirty="0"/>
              <a:t>Let’s all agree </a:t>
            </a:r>
            <a:r>
              <a:rPr lang="en-US" sz="2600" dirty="0" smtClean="0"/>
              <a:t>to</a:t>
            </a:r>
          </a:p>
          <a:p>
            <a:pPr marL="457200" lvl="0" indent="-457200">
              <a:buClr>
                <a:srgbClr val="000000"/>
              </a:buClr>
              <a:buSzPct val="100000"/>
              <a:buFont typeface="Courier New" charset="0"/>
              <a:buChar char="o"/>
            </a:pPr>
            <a:r>
              <a:rPr lang="en-US" sz="2600" dirty="0" smtClean="0"/>
              <a:t>Treat </a:t>
            </a:r>
            <a:r>
              <a:rPr lang="en-US" sz="2600" dirty="0"/>
              <a:t>each other with </a:t>
            </a:r>
            <a:r>
              <a:rPr lang="en-US" sz="2600" dirty="0" smtClean="0"/>
              <a:t>respect</a:t>
            </a:r>
          </a:p>
          <a:p>
            <a:pPr marL="457200" lvl="0" indent="-457200">
              <a:buClr>
                <a:srgbClr val="000000"/>
              </a:buClr>
              <a:buSzPct val="100000"/>
              <a:buFont typeface="Courier New" charset="0"/>
              <a:buChar char="o"/>
            </a:pPr>
            <a:r>
              <a:rPr lang="en-US" sz="2600" dirty="0" smtClean="0"/>
              <a:t>Avoid:</a:t>
            </a:r>
            <a:br>
              <a:rPr lang="en-US" sz="2600" dirty="0" smtClean="0"/>
            </a:br>
            <a:r>
              <a:rPr lang="en-US" sz="2600" dirty="0" smtClean="0"/>
              <a:t>	- bringing </a:t>
            </a:r>
            <a:r>
              <a:rPr lang="en-US" sz="2600" dirty="0"/>
              <a:t>distractions into </a:t>
            </a:r>
            <a:r>
              <a:rPr lang="en-US" sz="2600" dirty="0" smtClean="0"/>
              <a:t>class      </a:t>
            </a:r>
            <a:r>
              <a:rPr lang="en-US" sz="2600" dirty="0"/>
              <a:t>	</a:t>
            </a:r>
            <a:r>
              <a:rPr lang="en-US" sz="2600" dirty="0" smtClean="0"/>
              <a:t>- typing &amp; phones </a:t>
            </a:r>
            <a:r>
              <a:rPr lang="mr-IN" sz="2600" dirty="0" smtClean="0"/>
              <a:t>…</a:t>
            </a:r>
            <a:endParaRPr lang="en-US" sz="2600" dirty="0" smtClean="0"/>
          </a:p>
          <a:p>
            <a:pPr lvl="0">
              <a:buClr>
                <a:srgbClr val="000000"/>
              </a:buClr>
              <a:buSzPct val="100000"/>
            </a:pPr>
            <a:r>
              <a:rPr lang="en-US" sz="2600" dirty="0"/>
              <a:t>	</a:t>
            </a:r>
            <a:r>
              <a:rPr lang="en-US" sz="2600" dirty="0" smtClean="0"/>
              <a:t>- </a:t>
            </a:r>
            <a:r>
              <a:rPr lang="en-US" sz="2600" dirty="0" err="1" smtClean="0"/>
              <a:t>Esp</a:t>
            </a:r>
            <a:r>
              <a:rPr lang="en-US" sz="2600" dirty="0" smtClean="0"/>
              <a:t> when </a:t>
            </a:r>
            <a:r>
              <a:rPr lang="en-US" sz="2600" dirty="0"/>
              <a:t>others are </a:t>
            </a:r>
            <a:r>
              <a:rPr lang="en-US" sz="2600" dirty="0" smtClean="0"/>
              <a:t>speaking</a:t>
            </a:r>
            <a:endParaRPr lang="en-US" sz="2600" dirty="0"/>
          </a:p>
          <a:p>
            <a:pPr marL="457200" lvl="0" indent="-457200">
              <a:buClr>
                <a:srgbClr val="000000"/>
              </a:buClr>
              <a:buSzPct val="100000"/>
              <a:buFont typeface="Courier New" charset="0"/>
              <a:buChar char="o"/>
            </a:pPr>
            <a:r>
              <a:rPr lang="en-US" sz="2600" dirty="0" smtClean="0"/>
              <a:t>Please </a:t>
            </a:r>
            <a:r>
              <a:rPr lang="en-US" sz="2600" dirty="0"/>
              <a:t>arrive on time!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Shape 413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>
                <a:latin typeface="Arial" charset="0"/>
                <a:ea typeface="Arial" charset="0"/>
                <a:cs typeface="Arial" charset="0"/>
                <a:sym typeface="Oswald"/>
              </a:rPr>
              <a:t>WELCOME TO DATA SCIENCE</a:t>
            </a:r>
          </a:p>
        </p:txBody>
      </p:sp>
      <p:sp>
        <p:nvSpPr>
          <p:cNvPr id="414" name="Shape 414"/>
          <p:cNvSpPr txBox="1">
            <a:spLocks noGrp="1"/>
          </p:cNvSpPr>
          <p:nvPr>
            <p:ph type="body" idx="1"/>
          </p:nvPr>
        </p:nvSpPr>
        <p:spPr>
          <a:xfrm>
            <a:off x="635006" y="1940250"/>
            <a:ext cx="11734800" cy="463984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L="203200" lvl="0" indent="-256540" rtl="0">
              <a:lnSpc>
                <a:spcPct val="160000"/>
              </a:lnSpc>
              <a:spcBef>
                <a:spcPts val="0"/>
              </a:spcBef>
              <a:spcAft>
                <a:spcPts val="1200"/>
              </a:spcAft>
              <a:buClr>
                <a:srgbClr val="333333"/>
              </a:buClr>
              <a:buSzPct val="100000"/>
              <a:buFont typeface="Georgia"/>
              <a:buChar char="‣"/>
            </a:pPr>
            <a:r>
              <a:rPr lang="en-US" sz="2400" dirty="0">
                <a:solidFill>
                  <a:srgbClr val="333333"/>
                </a:solidFill>
                <a:latin typeface="Arial" charset="0"/>
                <a:ea typeface="Arial" charset="0"/>
                <a:cs typeface="Arial" charset="0"/>
                <a:sym typeface="Georgia"/>
              </a:rPr>
              <a:t>You will be able to</a:t>
            </a:r>
            <a:r>
              <a:rPr lang="en-US" sz="2400" dirty="0" smtClean="0">
                <a:solidFill>
                  <a:srgbClr val="333333"/>
                </a:solidFill>
                <a:latin typeface="Arial" charset="0"/>
                <a:ea typeface="Arial" charset="0"/>
                <a:cs typeface="Arial" charset="0"/>
                <a:sym typeface="Georgia"/>
              </a:rPr>
              <a:t>….</a:t>
            </a:r>
          </a:p>
          <a:p>
            <a:pPr marL="203200" indent="-256540">
              <a:lnSpc>
                <a:spcPct val="160000"/>
              </a:lnSpc>
              <a:spcAft>
                <a:spcPts val="1200"/>
              </a:spcAft>
              <a:buClr>
                <a:srgbClr val="333333"/>
              </a:buClr>
              <a:buSzPct val="100000"/>
              <a:buFont typeface="Georgia"/>
              <a:buChar char="‣"/>
            </a:pPr>
            <a:r>
              <a:rPr lang="en-US" sz="2400" dirty="0">
                <a:solidFill>
                  <a:srgbClr val="333333"/>
                </a:solidFill>
                <a:latin typeface="Arial" charset="0"/>
                <a:ea typeface="Arial" charset="0"/>
                <a:cs typeface="Arial" charset="0"/>
                <a:sym typeface="Georgia"/>
              </a:rPr>
              <a:t>Make sure everything is installed </a:t>
            </a:r>
            <a:r>
              <a:rPr lang="en-US" sz="2400" dirty="0" smtClean="0">
                <a:solidFill>
                  <a:srgbClr val="333333"/>
                </a:solidFill>
                <a:latin typeface="Arial" charset="0"/>
                <a:ea typeface="Arial" charset="0"/>
                <a:cs typeface="Arial" charset="0"/>
                <a:sym typeface="Georgia"/>
              </a:rPr>
              <a:t>properly</a:t>
            </a:r>
            <a:endParaRPr lang="en-US" sz="2400" dirty="0">
              <a:solidFill>
                <a:srgbClr val="333333"/>
              </a:solidFill>
              <a:latin typeface="Arial" charset="0"/>
              <a:ea typeface="Arial" charset="0"/>
              <a:cs typeface="Arial" charset="0"/>
              <a:sym typeface="Georgia"/>
            </a:endParaRPr>
          </a:p>
          <a:p>
            <a:pPr marL="203200" lvl="0" indent="-256540" rtl="0">
              <a:lnSpc>
                <a:spcPct val="160000"/>
              </a:lnSpc>
              <a:spcBef>
                <a:spcPts val="0"/>
              </a:spcBef>
              <a:spcAft>
                <a:spcPts val="1200"/>
              </a:spcAft>
              <a:buClr>
                <a:srgbClr val="333333"/>
              </a:buClr>
              <a:buSzPct val="100000"/>
              <a:buFont typeface="Georgia"/>
              <a:buChar char="‣"/>
            </a:pPr>
            <a:r>
              <a:rPr lang="en-US" sz="2400" dirty="0">
                <a:solidFill>
                  <a:srgbClr val="333333"/>
                </a:solidFill>
                <a:latin typeface="Arial" charset="0"/>
                <a:ea typeface="Arial" charset="0"/>
                <a:cs typeface="Arial" charset="0"/>
                <a:sym typeface="Georgia"/>
              </a:rPr>
              <a:t>Describe the roles and components of a successful learning environment</a:t>
            </a:r>
          </a:p>
          <a:p>
            <a:pPr marL="203200" lvl="0" indent="-256540" rtl="0">
              <a:lnSpc>
                <a:spcPct val="160000"/>
              </a:lnSpc>
              <a:spcBef>
                <a:spcPts val="0"/>
              </a:spcBef>
              <a:spcAft>
                <a:spcPts val="1200"/>
              </a:spcAft>
              <a:buClr>
                <a:srgbClr val="333333"/>
              </a:buClr>
              <a:buSzPct val="100000"/>
              <a:buFont typeface="Georgia"/>
              <a:buChar char="‣"/>
            </a:pPr>
            <a:r>
              <a:rPr lang="en-US" sz="2400" dirty="0">
                <a:solidFill>
                  <a:srgbClr val="333333"/>
                </a:solidFill>
                <a:latin typeface="Arial" charset="0"/>
                <a:ea typeface="Arial" charset="0"/>
                <a:cs typeface="Arial" charset="0"/>
                <a:sym typeface="Georgia"/>
              </a:rPr>
              <a:t>Define data science and the data science workflow</a:t>
            </a:r>
          </a:p>
          <a:p>
            <a:pPr marL="203200" lvl="0" indent="-256540" rtl="0">
              <a:lnSpc>
                <a:spcPct val="160000"/>
              </a:lnSpc>
              <a:spcBef>
                <a:spcPts val="0"/>
              </a:spcBef>
              <a:spcAft>
                <a:spcPts val="1200"/>
              </a:spcAft>
              <a:buClr>
                <a:srgbClr val="333333"/>
              </a:buClr>
              <a:buSzPct val="100000"/>
              <a:buFont typeface="Georgia"/>
              <a:buChar char="‣"/>
            </a:pPr>
            <a:r>
              <a:rPr lang="en-US" sz="2400" dirty="0" smtClean="0">
                <a:solidFill>
                  <a:srgbClr val="333333"/>
                </a:solidFill>
                <a:latin typeface="Arial" charset="0"/>
                <a:ea typeface="Arial" charset="0"/>
                <a:cs typeface="Arial" charset="0"/>
                <a:sym typeface="Georgia"/>
              </a:rPr>
              <a:t>Setup </a:t>
            </a:r>
            <a:r>
              <a:rPr lang="en-US" sz="2400" dirty="0">
                <a:solidFill>
                  <a:srgbClr val="333333"/>
                </a:solidFill>
                <a:latin typeface="Arial" charset="0"/>
                <a:ea typeface="Arial" charset="0"/>
                <a:cs typeface="Arial" charset="0"/>
                <a:sym typeface="Georgia"/>
              </a:rPr>
              <a:t>your development environment and review python basics</a:t>
            </a:r>
          </a:p>
          <a:p>
            <a:pPr marR="0" lvl="0" algn="l" rtl="0">
              <a:spcBef>
                <a:spcPts val="100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R="0" lvl="0" algn="l" rtl="0">
              <a:spcBef>
                <a:spcPts val="100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15" name="Shape 415"/>
          <p:cNvSpPr txBox="1">
            <a:spLocks noGrp="1"/>
          </p:cNvSpPr>
          <p:nvPr>
            <p:ph type="title"/>
          </p:nvPr>
        </p:nvSpPr>
        <p:spPr>
          <a:xfrm>
            <a:off x="635000" y="1473200"/>
            <a:ext cx="11734800" cy="7113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2592"/>
              </a:lnSpc>
              <a:spcBef>
                <a:spcPts val="0"/>
              </a:spcBef>
              <a:buSzPct val="25000"/>
              <a:buNone/>
            </a:pPr>
            <a:r>
              <a:rPr lang="en-US" sz="5400" b="1" dirty="0">
                <a:latin typeface="Arial" charset="0"/>
                <a:ea typeface="Arial" charset="0"/>
                <a:cs typeface="Arial" charset="0"/>
                <a:sym typeface="Oswald"/>
              </a:rPr>
              <a:t>LEARNING </a:t>
            </a:r>
            <a:r>
              <a:rPr lang="en-US" sz="5400" b="1" dirty="0" smtClean="0">
                <a:latin typeface="Arial" charset="0"/>
                <a:ea typeface="Arial" charset="0"/>
                <a:cs typeface="Arial" charset="0"/>
                <a:sym typeface="Oswald"/>
              </a:rPr>
              <a:t>OBJECTIVES</a:t>
            </a:r>
            <a:endParaRPr lang="en-US" sz="5400" b="1" dirty="0">
              <a:latin typeface="Arial" charset="0"/>
              <a:ea typeface="Arial" charset="0"/>
              <a:cs typeface="Arial" charset="0"/>
              <a:sym typeface="Oswa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Shape 502"/>
          <p:cNvSpPr/>
          <p:nvPr/>
        </p:nvSpPr>
        <p:spPr>
          <a:xfrm>
            <a:off x="635000" y="736600"/>
            <a:ext cx="12369800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>
                <a:latin typeface="Arial" charset="0"/>
                <a:ea typeface="Arial" charset="0"/>
                <a:cs typeface="Arial" charset="0"/>
                <a:sym typeface="Oswald"/>
              </a:rPr>
              <a:t>QUIZ</a:t>
            </a:r>
          </a:p>
        </p:txBody>
      </p:sp>
      <p:sp>
        <p:nvSpPr>
          <p:cNvPr id="503" name="Shape 503"/>
          <p:cNvSpPr/>
          <p:nvPr/>
        </p:nvSpPr>
        <p:spPr>
          <a:xfrm>
            <a:off x="635000" y="1473200"/>
            <a:ext cx="11734800" cy="28067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lvl="0" rtl="0">
              <a:lnSpc>
                <a:spcPct val="88333"/>
              </a:lnSpc>
              <a:spcBef>
                <a:spcPts val="0"/>
              </a:spcBef>
              <a:buNone/>
            </a:pPr>
            <a:endParaRPr dirty="0">
              <a:latin typeface="Oswald"/>
              <a:ea typeface="Oswald"/>
              <a:cs typeface="Oswald"/>
              <a:sym typeface="Oswald"/>
            </a:endParaRPr>
          </a:p>
          <a:p>
            <a:pPr marL="0" marR="0" lvl="0" indent="0" algn="l" rtl="0">
              <a:lnSpc>
                <a:spcPct val="88333"/>
              </a:lnSpc>
              <a:spcBef>
                <a:spcPts val="0"/>
              </a:spcBef>
              <a:buSzPct val="25000"/>
              <a:buNone/>
            </a:pPr>
            <a:r>
              <a:rPr lang="en-US" sz="9600" b="1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  <a:sym typeface="Oswald"/>
              </a:rPr>
              <a:t>DATA SCIENCE BASELINE</a:t>
            </a:r>
          </a:p>
        </p:txBody>
      </p:sp>
    </p:spTree>
    <p:extLst>
      <p:ext uri="{BB962C8B-B14F-4D97-AF65-F5344CB8AC3E}">
        <p14:creationId xmlns:p14="http://schemas.microsoft.com/office/powerpoint/2010/main" val="1724512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8" name="Shape 5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364" y="2458422"/>
            <a:ext cx="3487471" cy="2960048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Shape 509"/>
          <p:cNvSpPr txBox="1"/>
          <p:nvPr/>
        </p:nvSpPr>
        <p:spPr>
          <a:xfrm>
            <a:off x="668517" y="2623048"/>
            <a:ext cx="2759700" cy="3039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indent="457200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000" b="1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  <a:sym typeface="Oswald"/>
              </a:rPr>
              <a:t>EXERCISE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endParaRPr sz="10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10" name="Shape 510"/>
          <p:cNvSpPr/>
          <p:nvPr/>
        </p:nvSpPr>
        <p:spPr>
          <a:xfrm>
            <a:off x="4241684" y="2224348"/>
            <a:ext cx="7559400" cy="38367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ctr" anchorCtr="0">
            <a:no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Georgia"/>
              <a:buAutoNum type="arabicPeriod"/>
            </a:pPr>
            <a:r>
              <a:rPr lang="en-US" sz="2500" dirty="0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  <a:sym typeface="Georgia"/>
              </a:rPr>
              <a:t>Split into groups of 3 - randomly assign</a:t>
            </a: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Georgia"/>
              <a:buAutoNum type="arabicPeriod"/>
            </a:pPr>
            <a:r>
              <a:rPr lang="en-US" sz="2500" dirty="0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  <a:sym typeface="Georgia"/>
              </a:rPr>
              <a:t>Discuss your answers</a:t>
            </a: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Georgia"/>
              <a:buAutoNum type="arabicPeriod"/>
            </a:pPr>
            <a:r>
              <a:rPr lang="en-US" sz="2500" dirty="0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  <a:sym typeface="Georgia"/>
              </a:rPr>
              <a:t>Draw a normal distribution as a group!</a:t>
            </a:r>
          </a:p>
          <a:p>
            <a:pPr lvl="0" rtl="0">
              <a:spcBef>
                <a:spcPts val="0"/>
              </a:spcBef>
              <a:buNone/>
            </a:pPr>
            <a:endParaRPr sz="2500" dirty="0">
              <a:solidFill>
                <a:schemeClr val="dk1"/>
              </a:solidFill>
              <a:latin typeface="Arial" charset="0"/>
              <a:ea typeface="Arial" charset="0"/>
              <a:cs typeface="Arial" charset="0"/>
              <a:sym typeface="Georgia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500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  <a:sym typeface="Georgia"/>
              </a:rPr>
              <a:t>I’ll slack this to you: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500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  <a:sym typeface="Georgia"/>
              </a:rPr>
              <a:t>https://</a:t>
            </a:r>
            <a:r>
              <a:rPr lang="en-US" sz="2500" dirty="0" err="1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  <a:sym typeface="Georgia"/>
              </a:rPr>
              <a:t>goo.gl</a:t>
            </a:r>
            <a:r>
              <a:rPr lang="en-US" sz="2500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  <a:sym typeface="Georgia"/>
              </a:rPr>
              <a:t>/forms/zpkEdbuIQMgFTuYr1</a:t>
            </a:r>
          </a:p>
        </p:txBody>
      </p:sp>
      <p:sp>
        <p:nvSpPr>
          <p:cNvPr id="511" name="Shape 511"/>
          <p:cNvSpPr/>
          <p:nvPr/>
        </p:nvSpPr>
        <p:spPr>
          <a:xfrm>
            <a:off x="4287584" y="1932672"/>
            <a:ext cx="4069116" cy="52575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400" b="1" dirty="0">
                <a:latin typeface="Arial" charset="0"/>
                <a:ea typeface="Arial" charset="0"/>
                <a:cs typeface="Arial" charset="0"/>
                <a:sym typeface="Oswald"/>
              </a:rPr>
              <a:t>DIRECTIONS  (10 minutes)</a:t>
            </a:r>
          </a:p>
        </p:txBody>
      </p:sp>
      <p:cxnSp>
        <p:nvCxnSpPr>
          <p:cNvPr id="512" name="Shape 512"/>
          <p:cNvCxnSpPr/>
          <p:nvPr/>
        </p:nvCxnSpPr>
        <p:spPr>
          <a:xfrm rot="10800000">
            <a:off x="3808735" y="1812148"/>
            <a:ext cx="0" cy="46611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513" name="Shape 513"/>
          <p:cNvSpPr/>
          <p:nvPr/>
        </p:nvSpPr>
        <p:spPr>
          <a:xfrm>
            <a:off x="635000" y="736600"/>
            <a:ext cx="9602694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>
                <a:latin typeface="Arial" charset="0"/>
                <a:ea typeface="Arial" charset="0"/>
                <a:cs typeface="Arial" charset="0"/>
                <a:sym typeface="Oswald"/>
              </a:rPr>
              <a:t>ACTIVITY: DATA SCIENCE BASELINE QUIZ</a:t>
            </a:r>
          </a:p>
        </p:txBody>
      </p:sp>
    </p:spTree>
    <p:extLst>
      <p:ext uri="{BB962C8B-B14F-4D97-AF65-F5344CB8AC3E}">
        <p14:creationId xmlns:p14="http://schemas.microsoft.com/office/powerpoint/2010/main" val="1328052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2123"/>
        </a:solidFill>
        <a:effectLst/>
      </p:bgPr>
    </p:bg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Shape 427"/>
          <p:cNvSpPr/>
          <p:nvPr/>
        </p:nvSpPr>
        <p:spPr>
          <a:xfrm>
            <a:off x="635000" y="736600"/>
            <a:ext cx="101600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>
                <a:latin typeface="Arial" charset="0"/>
                <a:ea typeface="Arial" charset="0"/>
                <a:cs typeface="Arial" charset="0"/>
                <a:sym typeface="Oswald"/>
              </a:rPr>
              <a:t>DATA SCIENCE</a:t>
            </a:r>
          </a:p>
        </p:txBody>
      </p:sp>
      <p:sp>
        <p:nvSpPr>
          <p:cNvPr id="428" name="Shape 428"/>
          <p:cNvSpPr/>
          <p:nvPr/>
        </p:nvSpPr>
        <p:spPr>
          <a:xfrm>
            <a:off x="635000" y="1473200"/>
            <a:ext cx="11734800" cy="28066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8333"/>
              </a:lnSpc>
              <a:spcBef>
                <a:spcPts val="0"/>
              </a:spcBef>
              <a:buSzPct val="25000"/>
              <a:buNone/>
            </a:pPr>
            <a:r>
              <a:rPr lang="en-US" sz="9600" b="1" dirty="0" err="1" smtClean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  <a:sym typeface="Oswald"/>
              </a:rPr>
              <a:t>Installfest</a:t>
            </a:r>
            <a:r>
              <a:rPr lang="en-US" sz="9600" b="1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  <a:sym typeface="Oswald"/>
              </a:rPr>
              <a:t>!</a:t>
            </a:r>
            <a:r>
              <a:rPr lang="en-US" sz="9600" b="1" i="0" u="none" strike="noStrike" cap="none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  <a:sym typeface="Oswald"/>
              </a:rPr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Shape 28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373690" y="787484"/>
            <a:ext cx="9180300" cy="5727300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Shape 283"/>
          <p:cNvSpPr/>
          <p:nvPr/>
        </p:nvSpPr>
        <p:spPr>
          <a:xfrm>
            <a:off x="5886113" y="0"/>
            <a:ext cx="7119000" cy="7302600"/>
          </a:xfrm>
          <a:prstGeom prst="rect">
            <a:avLst/>
          </a:prstGeom>
          <a:solidFill>
            <a:srgbClr val="000000"/>
          </a:solidFill>
          <a:ln w="7620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4950" tIns="64950" rIns="64950" bIns="649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4" name="Shape 28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933401" y="273195"/>
            <a:ext cx="4905900" cy="1079700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Shape 285"/>
          <p:cNvSpPr/>
          <p:nvPr/>
        </p:nvSpPr>
        <p:spPr>
          <a:xfrm>
            <a:off x="5886113" y="1703916"/>
            <a:ext cx="7118400" cy="739500"/>
          </a:xfrm>
          <a:prstGeom prst="rect">
            <a:avLst/>
          </a:prstGeom>
          <a:noFill/>
          <a:ln>
            <a:noFill/>
          </a:ln>
        </p:spPr>
        <p:txBody>
          <a:bodyPr lIns="129925" tIns="129925" rIns="129925" bIns="1299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lang="en-US" sz="3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WELCOME TO DATA SCIENCE</a:t>
            </a:r>
          </a:p>
        </p:txBody>
      </p:sp>
      <p:sp>
        <p:nvSpPr>
          <p:cNvPr id="286" name="Shape 286"/>
          <p:cNvSpPr/>
          <p:nvPr/>
        </p:nvSpPr>
        <p:spPr>
          <a:xfrm>
            <a:off x="5930275" y="5270441"/>
            <a:ext cx="7030500" cy="1017000"/>
          </a:xfrm>
          <a:prstGeom prst="rect">
            <a:avLst/>
          </a:prstGeom>
          <a:noFill/>
          <a:ln>
            <a:noFill/>
          </a:ln>
        </p:spPr>
        <p:txBody>
          <a:bodyPr lIns="129925" tIns="129925" rIns="129925" bIns="1299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lang="en-US" sz="2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Wi-fi: GA-Guest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lang="en-US" sz="2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pw: yellowpencil</a:t>
            </a:r>
          </a:p>
        </p:txBody>
      </p:sp>
      <p:sp>
        <p:nvSpPr>
          <p:cNvPr id="287" name="Shape 287"/>
          <p:cNvSpPr/>
          <p:nvPr/>
        </p:nvSpPr>
        <p:spPr>
          <a:xfrm>
            <a:off x="6938920" y="3223908"/>
            <a:ext cx="4894800" cy="1265999"/>
          </a:xfrm>
          <a:prstGeom prst="rect">
            <a:avLst/>
          </a:prstGeom>
          <a:noFill/>
          <a:ln>
            <a:noFill/>
          </a:ln>
        </p:spPr>
        <p:txBody>
          <a:bodyPr lIns="64950" tIns="64950" rIns="64950" bIns="649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lang="en-US" sz="2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Please write your name on your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lang="en-US" sz="2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whiteboard and say hello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lang="en-US" sz="2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to your new classmates.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Shape 433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>
                <a:latin typeface="Arial" charset="0"/>
                <a:ea typeface="Arial" charset="0"/>
                <a:cs typeface="Arial" charset="0"/>
                <a:sym typeface="Oswald"/>
              </a:rPr>
              <a:t>PRE-WORK REVIEW</a:t>
            </a:r>
          </a:p>
        </p:txBody>
      </p:sp>
      <p:sp>
        <p:nvSpPr>
          <p:cNvPr id="434" name="Shape 434"/>
          <p:cNvSpPr txBox="1">
            <a:spLocks noGrp="1"/>
          </p:cNvSpPr>
          <p:nvPr>
            <p:ph type="body" idx="1"/>
          </p:nvPr>
        </p:nvSpPr>
        <p:spPr>
          <a:xfrm>
            <a:off x="635006" y="958000"/>
            <a:ext cx="11734800" cy="522764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 dirty="0" smtClean="0">
                <a:latin typeface="Arial" charset="0"/>
                <a:ea typeface="Arial" charset="0"/>
                <a:cs typeface="Arial" charset="0"/>
                <a:sym typeface="Georgia"/>
              </a:rPr>
              <a:t>Generally know</a:t>
            </a:r>
          </a:p>
          <a:p>
            <a:pPr marL="863600" lvl="1" indent="-256540">
              <a:buSzPct val="100000"/>
              <a:buFont typeface="Georgia"/>
              <a:buChar char="‣"/>
            </a:pPr>
            <a:r>
              <a:rPr lang="en-US" sz="2800" dirty="0" smtClean="0">
                <a:latin typeface="Arial" charset="0"/>
                <a:ea typeface="Arial" charset="0"/>
                <a:cs typeface="Arial" charset="0"/>
                <a:sym typeface="Georgia"/>
              </a:rPr>
              <a:t>basic </a:t>
            </a:r>
            <a:r>
              <a:rPr lang="en-US" sz="2800" dirty="0">
                <a:latin typeface="Arial" charset="0"/>
                <a:ea typeface="Arial" charset="0"/>
                <a:cs typeface="Arial" charset="0"/>
                <a:sym typeface="Georgia"/>
              </a:rPr>
              <a:t>data types used in object-oriented programming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Arial" charset="0"/>
              <a:ea typeface="Arial" charset="0"/>
              <a:cs typeface="Arial" charset="0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 dirty="0">
                <a:latin typeface="Arial" charset="0"/>
                <a:ea typeface="Arial" charset="0"/>
                <a:cs typeface="Arial" charset="0"/>
                <a:sym typeface="Georgia"/>
              </a:rPr>
              <a:t>Recall the Python syntax for </a:t>
            </a:r>
            <a:endParaRPr lang="en-US" sz="2800" dirty="0" smtClean="0">
              <a:latin typeface="Arial" charset="0"/>
              <a:ea typeface="Arial" charset="0"/>
              <a:cs typeface="Arial" charset="0"/>
              <a:sym typeface="Georgia"/>
            </a:endParaRPr>
          </a:p>
          <a:p>
            <a:pPr marL="863600" lvl="1" indent="-256540">
              <a:buSzPct val="100000"/>
              <a:buFont typeface="Georgia"/>
              <a:buChar char="‣"/>
            </a:pPr>
            <a:r>
              <a:rPr lang="en-US" sz="2800" dirty="0" smtClean="0">
                <a:latin typeface="Arial" charset="0"/>
                <a:ea typeface="Arial" charset="0"/>
                <a:cs typeface="Arial" charset="0"/>
                <a:sym typeface="Georgia"/>
              </a:rPr>
              <a:t>lists</a:t>
            </a:r>
            <a:r>
              <a:rPr lang="en-US" sz="2800" dirty="0">
                <a:latin typeface="Arial" charset="0"/>
                <a:ea typeface="Arial" charset="0"/>
                <a:cs typeface="Arial" charset="0"/>
                <a:sym typeface="Georgia"/>
              </a:rPr>
              <a:t>, dictionaries, and functions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Arial" charset="0"/>
              <a:ea typeface="Arial" charset="0"/>
              <a:cs typeface="Arial" charset="0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 dirty="0" smtClean="0">
                <a:latin typeface="Arial" charset="0"/>
                <a:ea typeface="Arial" charset="0"/>
                <a:cs typeface="Arial" charset="0"/>
                <a:sym typeface="Georgia"/>
              </a:rPr>
              <a:t>In command line interface:</a:t>
            </a:r>
          </a:p>
          <a:p>
            <a:pPr marL="863600" lvl="1" indent="-256540">
              <a:buSzPct val="100000"/>
              <a:buFont typeface="Georgia"/>
              <a:buChar char="‣"/>
            </a:pPr>
            <a:r>
              <a:rPr lang="en-US" sz="2800" dirty="0" smtClean="0">
                <a:latin typeface="Arial" charset="0"/>
                <a:ea typeface="Arial" charset="0"/>
                <a:cs typeface="Arial" charset="0"/>
                <a:sym typeface="Georgia"/>
              </a:rPr>
              <a:t>Create </a:t>
            </a:r>
            <a:r>
              <a:rPr lang="en-US" sz="2800" dirty="0">
                <a:latin typeface="Arial" charset="0"/>
                <a:ea typeface="Arial" charset="0"/>
                <a:cs typeface="Arial" charset="0"/>
                <a:sym typeface="Georgia"/>
              </a:rPr>
              <a:t>files </a:t>
            </a:r>
            <a:endParaRPr lang="en-US" sz="2800" dirty="0" smtClean="0">
              <a:latin typeface="Arial" charset="0"/>
              <a:ea typeface="Arial" charset="0"/>
              <a:cs typeface="Arial" charset="0"/>
              <a:sym typeface="Georgia"/>
            </a:endParaRPr>
          </a:p>
          <a:p>
            <a:pPr marL="863600" lvl="1" indent="-256540">
              <a:buSzPct val="100000"/>
              <a:buFont typeface="Georgia"/>
              <a:buChar char="‣"/>
            </a:pPr>
            <a:r>
              <a:rPr lang="en-US" sz="2800" dirty="0" smtClean="0">
                <a:latin typeface="Arial" charset="0"/>
                <a:ea typeface="Arial" charset="0"/>
                <a:cs typeface="Arial" charset="0"/>
                <a:sym typeface="Georgia"/>
              </a:rPr>
              <a:t>Navigate directories</a:t>
            </a:r>
            <a:endParaRPr lang="en-US" sz="2800" dirty="0">
              <a:latin typeface="Arial" charset="0"/>
              <a:ea typeface="Arial" charset="0"/>
              <a:cs typeface="Arial" charset="0"/>
              <a:sym typeface="Georgi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Shape 433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 smtClean="0">
                <a:latin typeface="Arial" charset="0"/>
                <a:ea typeface="Arial" charset="0"/>
                <a:cs typeface="Arial" charset="0"/>
                <a:sym typeface="Oswald"/>
              </a:rPr>
              <a:t>Setting up GITHUB</a:t>
            </a:r>
            <a:endParaRPr lang="en-US" sz="3200" b="1" dirty="0">
              <a:latin typeface="Arial" charset="0"/>
              <a:ea typeface="Arial" charset="0"/>
              <a:cs typeface="Arial" charset="0"/>
              <a:sym typeface="Oswald"/>
            </a:endParaRPr>
          </a:p>
        </p:txBody>
      </p:sp>
      <p:sp>
        <p:nvSpPr>
          <p:cNvPr id="434" name="Shape 434"/>
          <p:cNvSpPr txBox="1">
            <a:spLocks noGrp="1"/>
          </p:cNvSpPr>
          <p:nvPr>
            <p:ph type="body" idx="1"/>
          </p:nvPr>
        </p:nvSpPr>
        <p:spPr>
          <a:xfrm>
            <a:off x="635000" y="1424165"/>
            <a:ext cx="11734800" cy="587833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L="514350" marR="0" lvl="0" indent="-514350" algn="l" rtl="0">
              <a:spcBef>
                <a:spcPts val="0"/>
              </a:spcBef>
              <a:buAutoNum type="arabicParenR"/>
            </a:pPr>
            <a:r>
              <a:rPr lang="en-US" sz="2800" dirty="0" smtClean="0">
                <a:latin typeface="Arial" charset="0"/>
                <a:ea typeface="Arial" charset="0"/>
                <a:cs typeface="Arial" charset="0"/>
                <a:sym typeface="Georgia"/>
              </a:rPr>
              <a:t>Set </a:t>
            </a:r>
            <a:r>
              <a:rPr lang="en-US" sz="2800" dirty="0" smtClean="0">
                <a:latin typeface="Arial" charset="0"/>
                <a:ea typeface="Arial" charset="0"/>
                <a:cs typeface="Arial" charset="0"/>
                <a:sym typeface="Georgia"/>
              </a:rPr>
              <a:t>up your own </a:t>
            </a:r>
            <a:r>
              <a:rPr lang="en-US" sz="2800" dirty="0" err="1" smtClean="0">
                <a:latin typeface="Arial" charset="0"/>
                <a:ea typeface="Arial" charset="0"/>
                <a:cs typeface="Arial" charset="0"/>
                <a:sym typeface="Georgia"/>
              </a:rPr>
              <a:t>github</a:t>
            </a:r>
            <a:r>
              <a:rPr lang="en-US" sz="2800" dirty="0" smtClean="0">
                <a:latin typeface="Arial" charset="0"/>
                <a:ea typeface="Arial" charset="0"/>
                <a:cs typeface="Arial" charset="0"/>
                <a:sym typeface="Georgia"/>
              </a:rPr>
              <a:t> account</a:t>
            </a:r>
          </a:p>
          <a:p>
            <a:pPr marL="514350" lvl="0" indent="-514350">
              <a:buAutoNum type="arabicParenR"/>
            </a:pPr>
            <a:r>
              <a:rPr lang="en-US" sz="2800" dirty="0" err="1" smtClean="0">
                <a:latin typeface="Arial" charset="0"/>
                <a:ea typeface="Arial" charset="0"/>
                <a:cs typeface="Arial" charset="0"/>
                <a:sym typeface="Georgia"/>
              </a:rPr>
              <a:t>Git</a:t>
            </a:r>
            <a:r>
              <a:rPr lang="en-US" sz="2800" dirty="0" smtClean="0">
                <a:latin typeface="Arial" charset="0"/>
                <a:ea typeface="Arial" charset="0"/>
                <a:cs typeface="Arial" charset="0"/>
                <a:sym typeface="Georgia"/>
              </a:rPr>
              <a:t> clone </a:t>
            </a:r>
            <a:r>
              <a:rPr lang="en-US" sz="2800" dirty="0" smtClean="0">
                <a:latin typeface="Arial" charset="0"/>
                <a:ea typeface="Arial" charset="0"/>
                <a:cs typeface="Arial" charset="0"/>
                <a:sym typeface="Georgia"/>
                <a:hlinkClick r:id="rId3"/>
              </a:rPr>
              <a:t>https</a:t>
            </a:r>
            <a:r>
              <a:rPr lang="en-US" sz="2800" dirty="0">
                <a:latin typeface="Arial" charset="0"/>
                <a:ea typeface="Arial" charset="0"/>
                <a:cs typeface="Arial" charset="0"/>
                <a:sym typeface="Georgia"/>
                <a:hlinkClick r:id="rId3"/>
              </a:rPr>
              <a:t>://</a:t>
            </a:r>
            <a:r>
              <a:rPr lang="en-US" sz="2800" dirty="0" smtClean="0">
                <a:latin typeface="Arial" charset="0"/>
                <a:ea typeface="Arial" charset="0"/>
                <a:cs typeface="Arial" charset="0"/>
                <a:sym typeface="Georgia"/>
                <a:hlinkClick r:id="rId3"/>
              </a:rPr>
              <a:t>github.com/ga-students/DS-SF-32</a:t>
            </a:r>
            <a:endParaRPr lang="en-US" sz="2800" dirty="0" smtClean="0">
              <a:latin typeface="Arial" charset="0"/>
              <a:ea typeface="Arial" charset="0"/>
              <a:cs typeface="Arial" charset="0"/>
              <a:sym typeface="Georgia"/>
            </a:endParaRPr>
          </a:p>
          <a:p>
            <a:pPr marL="514350" lvl="0" indent="-514350">
              <a:buAutoNum type="arabicParenR"/>
            </a:pPr>
            <a:endParaRPr lang="en-US" sz="2800" dirty="0" smtClean="0">
              <a:latin typeface="Arial" charset="0"/>
              <a:ea typeface="Arial" charset="0"/>
              <a:cs typeface="Arial" charset="0"/>
              <a:sym typeface="Georgia"/>
            </a:endParaRPr>
          </a:p>
          <a:p>
            <a:pPr marL="514350" lvl="0" indent="-514350">
              <a:buAutoNum type="arabicParenR"/>
            </a:pPr>
            <a:r>
              <a:rPr lang="en-US" sz="2800" dirty="0" smtClean="0">
                <a:latin typeface="Arial" charset="0"/>
                <a:ea typeface="Arial" charset="0"/>
                <a:cs typeface="Arial" charset="0"/>
                <a:sym typeface="Georgia"/>
              </a:rPr>
              <a:t>Next class:</a:t>
            </a:r>
            <a:endParaRPr lang="en-US" sz="2800" dirty="0" smtClean="0">
              <a:latin typeface="Arial" charset="0"/>
              <a:ea typeface="Arial" charset="0"/>
              <a:cs typeface="Arial" charset="0"/>
              <a:sym typeface="Georgia"/>
            </a:endParaRPr>
          </a:p>
          <a:p>
            <a:pPr marL="1174750" lvl="1" indent="-514350">
              <a:buAutoNum type="arabicParenR"/>
            </a:pPr>
            <a:r>
              <a:rPr lang="en-US" sz="2800" dirty="0" smtClean="0">
                <a:latin typeface="Arial" charset="0"/>
                <a:ea typeface="Arial" charset="0"/>
                <a:cs typeface="Arial" charset="0"/>
                <a:sym typeface="Georgia"/>
              </a:rPr>
              <a:t>Create your own REPO</a:t>
            </a:r>
            <a:endParaRPr lang="en-US" sz="2800" dirty="0" smtClean="0">
              <a:latin typeface="Arial" charset="0"/>
              <a:ea typeface="Arial" charset="0"/>
              <a:cs typeface="Arial" charset="0"/>
              <a:sym typeface="Georgia"/>
            </a:endParaRPr>
          </a:p>
          <a:p>
            <a:pPr marL="1174750" lvl="1" indent="-514350">
              <a:buAutoNum type="arabicParenR"/>
            </a:pPr>
            <a:r>
              <a:rPr lang="en-US" sz="2800" dirty="0" smtClean="0">
                <a:latin typeface="Arial" charset="0"/>
                <a:ea typeface="Arial" charset="0"/>
                <a:cs typeface="Arial" charset="0"/>
                <a:sym typeface="Georgia"/>
              </a:rPr>
              <a:t>Create a </a:t>
            </a:r>
            <a:r>
              <a:rPr lang="en-US" sz="2800" dirty="0" err="1" smtClean="0">
                <a:latin typeface="Arial" charset="0"/>
                <a:ea typeface="Arial" charset="0"/>
                <a:cs typeface="Arial" charset="0"/>
                <a:sym typeface="Georgia"/>
              </a:rPr>
              <a:t>readme.md</a:t>
            </a:r>
            <a:r>
              <a:rPr lang="en-US" sz="2800" dirty="0" smtClean="0">
                <a:latin typeface="Arial" charset="0"/>
                <a:ea typeface="Arial" charset="0"/>
                <a:cs typeface="Arial" charset="0"/>
                <a:sym typeface="Georgia"/>
              </a:rPr>
              <a:t> </a:t>
            </a:r>
            <a:r>
              <a:rPr lang="en-US" sz="2800" dirty="0" smtClean="0">
                <a:latin typeface="Arial" charset="0"/>
                <a:ea typeface="Arial" charset="0"/>
                <a:cs typeface="Arial" charset="0"/>
                <a:sym typeface="Georgia"/>
              </a:rPr>
              <a:t>file about yourself</a:t>
            </a:r>
            <a:endParaRPr lang="en-US" sz="2800" dirty="0" smtClean="0">
              <a:latin typeface="Arial" charset="0"/>
              <a:ea typeface="Arial" charset="0"/>
              <a:cs typeface="Arial" charset="0"/>
              <a:sym typeface="Georgia"/>
            </a:endParaRPr>
          </a:p>
          <a:p>
            <a:pPr marL="514350" marR="0" lvl="0" indent="-514350" algn="l" rtl="0">
              <a:spcBef>
                <a:spcPts val="0"/>
              </a:spcBef>
              <a:buAutoNum type="arabicParenR"/>
            </a:pPr>
            <a:endParaRPr lang="en-US" sz="2800" dirty="0">
              <a:latin typeface="Arial" charset="0"/>
              <a:ea typeface="Arial" charset="0"/>
              <a:cs typeface="Arial" charset="0"/>
              <a:sym typeface="Georgia"/>
            </a:endParaRPr>
          </a:p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Arial" charset="0"/>
              <a:ea typeface="Arial" charset="0"/>
              <a:cs typeface="Arial" charset="0"/>
              <a:sym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1828042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Shape 451"/>
          <p:cNvSpPr/>
          <p:nvPr/>
        </p:nvSpPr>
        <p:spPr>
          <a:xfrm>
            <a:off x="635000" y="736600"/>
            <a:ext cx="101600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>
                <a:latin typeface="Arial" charset="0"/>
                <a:ea typeface="Arial" charset="0"/>
                <a:cs typeface="Arial" charset="0"/>
                <a:sym typeface="Oswald"/>
              </a:rPr>
              <a:t>INTRODUCTION</a:t>
            </a:r>
          </a:p>
        </p:txBody>
      </p:sp>
      <p:sp>
        <p:nvSpPr>
          <p:cNvPr id="452" name="Shape 452"/>
          <p:cNvSpPr/>
          <p:nvPr/>
        </p:nvSpPr>
        <p:spPr>
          <a:xfrm>
            <a:off x="635000" y="1473200"/>
            <a:ext cx="11734800" cy="28067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lvl="0" rtl="0">
              <a:lnSpc>
                <a:spcPct val="88333"/>
              </a:lnSpc>
              <a:spcBef>
                <a:spcPts val="0"/>
              </a:spcBef>
              <a:buNone/>
            </a:pPr>
            <a:endParaRPr dirty="0">
              <a:latin typeface="Oswald"/>
              <a:ea typeface="Oswald"/>
              <a:cs typeface="Oswald"/>
              <a:sym typeface="Oswald"/>
            </a:endParaRPr>
          </a:p>
          <a:p>
            <a:pPr marL="0" marR="0" lvl="0" indent="0" algn="l" rtl="0">
              <a:lnSpc>
                <a:spcPct val="88333"/>
              </a:lnSpc>
              <a:spcBef>
                <a:spcPts val="0"/>
              </a:spcBef>
              <a:buSzPct val="25000"/>
              <a:buNone/>
            </a:pPr>
            <a:r>
              <a:rPr lang="en-US" sz="9600" b="1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  <a:sym typeface="Oswald"/>
              </a:rPr>
              <a:t>WHAT IS DATA SCIENCE?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Shape 457"/>
          <p:cNvSpPr/>
          <p:nvPr/>
        </p:nvSpPr>
        <p:spPr>
          <a:xfrm>
            <a:off x="635000" y="736600"/>
            <a:ext cx="7721700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>
                <a:latin typeface="Arial" charset="0"/>
                <a:ea typeface="Arial" charset="0"/>
                <a:cs typeface="Arial" charset="0"/>
                <a:sym typeface="Oswald"/>
              </a:rPr>
              <a:t>WHAT IS DATA SCIENCE?</a:t>
            </a:r>
          </a:p>
        </p:txBody>
      </p:sp>
      <p:pic>
        <p:nvPicPr>
          <p:cNvPr id="458" name="Shape 458" descr="TWEET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7224" y="1712000"/>
            <a:ext cx="9689600" cy="484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Shape 463"/>
          <p:cNvSpPr/>
          <p:nvPr/>
        </p:nvSpPr>
        <p:spPr>
          <a:xfrm>
            <a:off x="635000" y="736600"/>
            <a:ext cx="7721700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>
                <a:latin typeface="Arial" charset="0"/>
                <a:ea typeface="Arial" charset="0"/>
                <a:cs typeface="Arial" charset="0"/>
                <a:sym typeface="Oswald"/>
              </a:rPr>
              <a:t>WHAT IS DATA SCIENCE?</a:t>
            </a:r>
          </a:p>
        </p:txBody>
      </p:sp>
      <p:pic>
        <p:nvPicPr>
          <p:cNvPr id="464" name="Shape 464" descr="TWEET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7650" y="1818474"/>
            <a:ext cx="8467250" cy="496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Shape 469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>
                <a:latin typeface="Arial" charset="0"/>
                <a:ea typeface="Arial" charset="0"/>
                <a:cs typeface="Arial" charset="0"/>
                <a:sym typeface="Oswald"/>
              </a:rPr>
              <a:t>WHAT IS DATA SCIENCE?</a:t>
            </a:r>
          </a:p>
        </p:txBody>
      </p:sp>
      <p:pic>
        <p:nvPicPr>
          <p:cNvPr id="470" name="Shape 4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64750" y="1295925"/>
            <a:ext cx="6209475" cy="5927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Shape 475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>
                <a:latin typeface="Arial" charset="0"/>
                <a:ea typeface="Arial" charset="0"/>
                <a:cs typeface="Arial" charset="0"/>
                <a:sym typeface="Oswald"/>
              </a:rPr>
              <a:t>WHO USES DATA SCIENCE?</a:t>
            </a:r>
          </a:p>
        </p:txBody>
      </p:sp>
      <p:pic>
        <p:nvPicPr>
          <p:cNvPr id="476" name="Shape 4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8850" y="1334875"/>
            <a:ext cx="11086590" cy="582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Shape 481"/>
          <p:cNvSpPr txBox="1">
            <a:spLocks noGrp="1"/>
          </p:cNvSpPr>
          <p:nvPr>
            <p:ph type="body" idx="1"/>
          </p:nvPr>
        </p:nvSpPr>
        <p:spPr>
          <a:xfrm>
            <a:off x="635006" y="12927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Data Science involves a variety of roles, not just one.</a:t>
            </a:r>
          </a:p>
        </p:txBody>
      </p:sp>
      <p:sp>
        <p:nvSpPr>
          <p:cNvPr id="482" name="Shape 482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>
                <a:latin typeface="Arial Hebrew" charset="-79"/>
                <a:ea typeface="Arial Hebrew" charset="-79"/>
                <a:cs typeface="Arial Hebrew" charset="-79"/>
                <a:sym typeface="Oswald"/>
              </a:rPr>
              <a:t>WHAT ARE THE ROLES IN DATA SCIENCE?</a:t>
            </a:r>
          </a:p>
        </p:txBody>
      </p:sp>
      <p:pic>
        <p:nvPicPr>
          <p:cNvPr id="483" name="Shape 4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8124" y="2650900"/>
            <a:ext cx="10448574" cy="3513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Shape 488"/>
          <p:cNvSpPr txBox="1">
            <a:spLocks noGrp="1"/>
          </p:cNvSpPr>
          <p:nvPr>
            <p:ph type="body" idx="1"/>
          </p:nvPr>
        </p:nvSpPr>
        <p:spPr>
          <a:xfrm>
            <a:off x="635006" y="11472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Data Science involves a variety of skill sets, not just one.</a:t>
            </a:r>
          </a:p>
        </p:txBody>
      </p:sp>
      <p:sp>
        <p:nvSpPr>
          <p:cNvPr id="489" name="Shape 489"/>
          <p:cNvSpPr/>
          <p:nvPr/>
        </p:nvSpPr>
        <p:spPr>
          <a:xfrm>
            <a:off x="635000" y="715575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>
                <a:latin typeface="Arial Hebrew" charset="-79"/>
                <a:ea typeface="Arial Hebrew" charset="-79"/>
                <a:cs typeface="Arial Hebrew" charset="-79"/>
                <a:sym typeface="Oswald"/>
              </a:rPr>
              <a:t>WHAT ARE THE ROLES IN DATA SCIENCE?</a:t>
            </a:r>
          </a:p>
        </p:txBody>
      </p:sp>
      <p:pic>
        <p:nvPicPr>
          <p:cNvPr id="490" name="Shape 4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58500" y="2319250"/>
            <a:ext cx="6962975" cy="4781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Shape 495"/>
          <p:cNvSpPr txBox="1">
            <a:spLocks noGrp="1"/>
          </p:cNvSpPr>
          <p:nvPr>
            <p:ph type="body" idx="1"/>
          </p:nvPr>
        </p:nvSpPr>
        <p:spPr>
          <a:xfrm>
            <a:off x="635003" y="1292775"/>
            <a:ext cx="52419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2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lvl="0" rtl="0">
              <a:spcBef>
                <a:spcPts val="0"/>
              </a:spcBef>
              <a:buNone/>
            </a:pPr>
            <a:endParaRPr sz="2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96" name="Shape 496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>
                <a:latin typeface="Arial Hebrew" charset="-79"/>
                <a:ea typeface="Arial Hebrew" charset="-79"/>
                <a:cs typeface="Arial Hebrew" charset="-79"/>
                <a:sym typeface="Oswald"/>
              </a:rPr>
              <a:t>WHAT ARE THE ROLES IN DATA SCIENCE?</a:t>
            </a:r>
          </a:p>
        </p:txBody>
      </p:sp>
      <p:pic>
        <p:nvPicPr>
          <p:cNvPr id="497" name="Shape 4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7887" y="1168287"/>
            <a:ext cx="6448425" cy="6200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Shape 292"/>
          <p:cNvSpPr txBox="1">
            <a:spLocks noGrp="1"/>
          </p:cNvSpPr>
          <p:nvPr>
            <p:ph type="title"/>
          </p:nvPr>
        </p:nvSpPr>
        <p:spPr>
          <a:xfrm>
            <a:off x="428444" y="648364"/>
            <a:ext cx="12121200" cy="720299"/>
          </a:xfrm>
          <a:prstGeom prst="rect">
            <a:avLst/>
          </a:prstGeom>
          <a:noFill/>
          <a:ln>
            <a:noFill/>
          </a:ln>
        </p:spPr>
        <p:txBody>
          <a:bodyPr lIns="129925" tIns="129925" rIns="129925" bIns="1299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37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YOUR INSTRUCTIONAL TEAM</a:t>
            </a:r>
          </a:p>
        </p:txBody>
      </p:sp>
      <p:grpSp>
        <p:nvGrpSpPr>
          <p:cNvPr id="293" name="Shape 293"/>
          <p:cNvGrpSpPr/>
          <p:nvPr/>
        </p:nvGrpSpPr>
        <p:grpSpPr>
          <a:xfrm>
            <a:off x="1264899" y="2755681"/>
            <a:ext cx="2700331" cy="2905121"/>
            <a:chOff x="-18" y="302400"/>
            <a:chExt cx="1898700" cy="2046148"/>
          </a:xfrm>
        </p:grpSpPr>
        <p:grpSp>
          <p:nvGrpSpPr>
            <p:cNvPr id="294" name="Shape 294"/>
            <p:cNvGrpSpPr/>
            <p:nvPr/>
          </p:nvGrpSpPr>
          <p:grpSpPr>
            <a:xfrm>
              <a:off x="509550" y="302400"/>
              <a:ext cx="879600" cy="879600"/>
              <a:chOff x="0" y="0"/>
              <a:chExt cx="879600" cy="879600"/>
            </a:xfrm>
          </p:grpSpPr>
          <p:sp>
            <p:nvSpPr>
              <p:cNvPr id="295" name="Shape 295"/>
              <p:cNvSpPr/>
              <p:nvPr/>
            </p:nvSpPr>
            <p:spPr>
              <a:xfrm>
                <a:off x="0" y="0"/>
                <a:ext cx="879600" cy="879600"/>
              </a:xfrm>
              <a:prstGeom prst="ellipse">
                <a:avLst/>
              </a:prstGeom>
              <a:solidFill>
                <a:srgbClr val="EEEEEE"/>
              </a:solidFill>
              <a:ln>
                <a:noFill/>
              </a:ln>
            </p:spPr>
            <p:txBody>
              <a:bodyPr lIns="64950" tIns="64950" rIns="64950" bIns="649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20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6" name="Shape 296"/>
              <p:cNvSpPr/>
              <p:nvPr/>
            </p:nvSpPr>
            <p:spPr>
              <a:xfrm>
                <a:off x="253087" y="262453"/>
                <a:ext cx="373500" cy="9150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0" y="60000"/>
                    </a:moveTo>
                    <a:cubicBezTo>
                      <a:pt x="0" y="26861"/>
                      <a:pt x="6588" y="0"/>
                      <a:pt x="14722" y="0"/>
                    </a:cubicBezTo>
                    <a:cubicBezTo>
                      <a:pt x="22855" y="0"/>
                      <a:pt x="29444" y="26861"/>
                      <a:pt x="29444" y="60000"/>
                    </a:cubicBezTo>
                    <a:cubicBezTo>
                      <a:pt x="29444" y="93138"/>
                      <a:pt x="22855" y="120000"/>
                      <a:pt x="14722" y="120000"/>
                    </a:cubicBezTo>
                    <a:cubicBezTo>
                      <a:pt x="6588" y="120000"/>
                      <a:pt x="0" y="93138"/>
                      <a:pt x="0" y="60000"/>
                    </a:cubicBezTo>
                    <a:moveTo>
                      <a:pt x="90555" y="60000"/>
                    </a:moveTo>
                    <a:cubicBezTo>
                      <a:pt x="90555" y="26861"/>
                      <a:pt x="97144" y="0"/>
                      <a:pt x="105277" y="0"/>
                    </a:cubicBezTo>
                    <a:cubicBezTo>
                      <a:pt x="113411" y="0"/>
                      <a:pt x="120000" y="26861"/>
                      <a:pt x="120000" y="60000"/>
                    </a:cubicBezTo>
                    <a:cubicBezTo>
                      <a:pt x="120000" y="93138"/>
                      <a:pt x="113411" y="120000"/>
                      <a:pt x="105277" y="120000"/>
                    </a:cubicBezTo>
                    <a:cubicBezTo>
                      <a:pt x="97144" y="120000"/>
                      <a:pt x="90555" y="93138"/>
                      <a:pt x="90555" y="60000"/>
                    </a:cubicBezTo>
                  </a:path>
                </a:pathLst>
              </a:custGeom>
              <a:solidFill>
                <a:srgbClr val="000000">
                  <a:alpha val="20000"/>
                </a:srgbClr>
              </a:solidFill>
              <a:ln>
                <a:noFill/>
              </a:ln>
            </p:spPr>
            <p:txBody>
              <a:bodyPr lIns="64950" tIns="64950" rIns="64950" bIns="649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20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97" name="Shape 297"/>
            <p:cNvSpPr/>
            <p:nvPr/>
          </p:nvSpPr>
          <p:spPr>
            <a:xfrm>
              <a:off x="86079" y="1613599"/>
              <a:ext cx="1726500" cy="436800"/>
            </a:xfrm>
            <a:prstGeom prst="rect">
              <a:avLst/>
            </a:prstGeom>
            <a:noFill/>
            <a:ln>
              <a:noFill/>
            </a:ln>
          </p:spPr>
          <p:txBody>
            <a:bodyPr lIns="129925" tIns="129925" rIns="129925" bIns="1299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lang="en-US" sz="2800" dirty="0" smtClean="0"/>
                <a:t>REID</a:t>
              </a:r>
              <a:endParaRPr lang="en-US" sz="2800" dirty="0"/>
            </a:p>
          </p:txBody>
        </p:sp>
        <p:sp>
          <p:nvSpPr>
            <p:cNvPr id="298" name="Shape 298"/>
            <p:cNvSpPr/>
            <p:nvPr/>
          </p:nvSpPr>
          <p:spPr>
            <a:xfrm>
              <a:off x="-18" y="1988548"/>
              <a:ext cx="1898700" cy="360000"/>
            </a:xfrm>
            <a:prstGeom prst="rect">
              <a:avLst/>
            </a:prstGeom>
            <a:noFill/>
            <a:ln>
              <a:noFill/>
            </a:ln>
          </p:spPr>
          <p:txBody>
            <a:bodyPr lIns="129925" tIns="129925" rIns="129925" bIns="129925" anchor="t" anchorCtr="0">
              <a:noAutofit/>
            </a:bodyPr>
            <a:lstStyle/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ct val="25000"/>
                <a:buFont typeface="Arial"/>
                <a:buNone/>
              </a:pPr>
              <a:r>
                <a:rPr lang="en-US" sz="2000" b="0" i="0" u="none" strike="noStrike" cap="none">
                  <a:solidFill>
                    <a:srgbClr val="666666"/>
                  </a:solidFill>
                  <a:latin typeface="Arial"/>
                  <a:ea typeface="Arial"/>
                  <a:cs typeface="Arial"/>
                  <a:sym typeface="Arial"/>
                </a:rPr>
                <a:t>Lead Instructor</a:t>
              </a:r>
            </a:p>
          </p:txBody>
        </p:sp>
      </p:grpSp>
      <p:pic>
        <p:nvPicPr>
          <p:cNvPr id="307" name="Shape 3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1387" y="1957750"/>
            <a:ext cx="2627525" cy="2659575"/>
          </a:xfrm>
          <a:prstGeom prst="rect">
            <a:avLst/>
          </a:prstGeom>
          <a:noFill/>
          <a:ln w="9525" cap="flat" cmpd="sng">
            <a:solidFill>
              <a:srgbClr val="585858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20" name="Shape 3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058011" y="1957750"/>
            <a:ext cx="2609613" cy="2660718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Shape 305"/>
          <p:cNvSpPr/>
          <p:nvPr/>
        </p:nvSpPr>
        <p:spPr>
          <a:xfrm>
            <a:off x="7632055" y="4617320"/>
            <a:ext cx="3124787" cy="620169"/>
          </a:xfrm>
          <a:prstGeom prst="rect">
            <a:avLst/>
          </a:prstGeom>
          <a:noFill/>
          <a:ln>
            <a:noFill/>
          </a:ln>
        </p:spPr>
        <p:txBody>
          <a:bodyPr lIns="129925" tIns="129925" rIns="129925" bIns="1299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2800" dirty="0" smtClean="0"/>
              <a:t>MATT</a:t>
            </a:r>
            <a:endParaRPr lang="en-US" sz="2800" dirty="0"/>
          </a:p>
        </p:txBody>
      </p:sp>
      <p:sp>
        <p:nvSpPr>
          <p:cNvPr id="22" name="Shape 306"/>
          <p:cNvSpPr/>
          <p:nvPr/>
        </p:nvSpPr>
        <p:spPr>
          <a:xfrm>
            <a:off x="7730109" y="5149674"/>
            <a:ext cx="3046779" cy="548185"/>
          </a:xfrm>
          <a:prstGeom prst="rect">
            <a:avLst/>
          </a:prstGeom>
          <a:noFill/>
          <a:ln>
            <a:noFill/>
          </a:ln>
        </p:spPr>
        <p:txBody>
          <a:bodyPr lIns="129925" tIns="129925" rIns="129925" bIns="1299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ct val="25000"/>
              <a:buFont typeface="Arial"/>
              <a:buNone/>
            </a:pPr>
            <a:r>
              <a:rPr lang="en-US" sz="2000" b="0" i="0" u="none" strike="noStrike" cap="none" dirty="0" smtClean="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Producer</a:t>
            </a:r>
            <a:endParaRPr lang="en-US" sz="2000" b="0" i="0" u="none" strike="noStrike" cap="none" dirty="0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3" name="Shape 293"/>
          <p:cNvGrpSpPr/>
          <p:nvPr/>
        </p:nvGrpSpPr>
        <p:grpSpPr>
          <a:xfrm>
            <a:off x="4478050" y="2726367"/>
            <a:ext cx="2978203" cy="2934435"/>
            <a:chOff x="-97692" y="302400"/>
            <a:chExt cx="2094082" cy="2066795"/>
          </a:xfrm>
        </p:grpSpPr>
        <p:grpSp>
          <p:nvGrpSpPr>
            <p:cNvPr id="24" name="Shape 294"/>
            <p:cNvGrpSpPr/>
            <p:nvPr/>
          </p:nvGrpSpPr>
          <p:grpSpPr>
            <a:xfrm>
              <a:off x="509550" y="302400"/>
              <a:ext cx="879600" cy="879600"/>
              <a:chOff x="0" y="0"/>
              <a:chExt cx="879600" cy="879600"/>
            </a:xfrm>
          </p:grpSpPr>
          <p:sp>
            <p:nvSpPr>
              <p:cNvPr id="27" name="Shape 295"/>
              <p:cNvSpPr/>
              <p:nvPr/>
            </p:nvSpPr>
            <p:spPr>
              <a:xfrm>
                <a:off x="0" y="0"/>
                <a:ext cx="879600" cy="879600"/>
              </a:xfrm>
              <a:prstGeom prst="ellipse">
                <a:avLst/>
              </a:prstGeom>
              <a:solidFill>
                <a:srgbClr val="EEEEEE"/>
              </a:solidFill>
              <a:ln>
                <a:noFill/>
              </a:ln>
            </p:spPr>
            <p:txBody>
              <a:bodyPr lIns="64950" tIns="64950" rIns="64950" bIns="649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20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" name="Shape 296"/>
              <p:cNvSpPr/>
              <p:nvPr/>
            </p:nvSpPr>
            <p:spPr>
              <a:xfrm>
                <a:off x="253087" y="262453"/>
                <a:ext cx="373500" cy="9150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0" y="60000"/>
                    </a:moveTo>
                    <a:cubicBezTo>
                      <a:pt x="0" y="26861"/>
                      <a:pt x="6588" y="0"/>
                      <a:pt x="14722" y="0"/>
                    </a:cubicBezTo>
                    <a:cubicBezTo>
                      <a:pt x="22855" y="0"/>
                      <a:pt x="29444" y="26861"/>
                      <a:pt x="29444" y="60000"/>
                    </a:cubicBezTo>
                    <a:cubicBezTo>
                      <a:pt x="29444" y="93138"/>
                      <a:pt x="22855" y="120000"/>
                      <a:pt x="14722" y="120000"/>
                    </a:cubicBezTo>
                    <a:cubicBezTo>
                      <a:pt x="6588" y="120000"/>
                      <a:pt x="0" y="93138"/>
                      <a:pt x="0" y="60000"/>
                    </a:cubicBezTo>
                    <a:moveTo>
                      <a:pt x="90555" y="60000"/>
                    </a:moveTo>
                    <a:cubicBezTo>
                      <a:pt x="90555" y="26861"/>
                      <a:pt x="97144" y="0"/>
                      <a:pt x="105277" y="0"/>
                    </a:cubicBezTo>
                    <a:cubicBezTo>
                      <a:pt x="113411" y="0"/>
                      <a:pt x="120000" y="26861"/>
                      <a:pt x="120000" y="60000"/>
                    </a:cubicBezTo>
                    <a:cubicBezTo>
                      <a:pt x="120000" y="93138"/>
                      <a:pt x="113411" y="120000"/>
                      <a:pt x="105277" y="120000"/>
                    </a:cubicBezTo>
                    <a:cubicBezTo>
                      <a:pt x="97144" y="120000"/>
                      <a:pt x="90555" y="93138"/>
                      <a:pt x="90555" y="60000"/>
                    </a:cubicBezTo>
                  </a:path>
                </a:pathLst>
              </a:custGeom>
              <a:solidFill>
                <a:srgbClr val="000000">
                  <a:alpha val="20000"/>
                </a:srgbClr>
              </a:solidFill>
              <a:ln>
                <a:noFill/>
              </a:ln>
            </p:spPr>
            <p:txBody>
              <a:bodyPr lIns="64950" tIns="64950" rIns="64950" bIns="649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20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5" name="Shape 297"/>
            <p:cNvSpPr/>
            <p:nvPr/>
          </p:nvSpPr>
          <p:spPr>
            <a:xfrm>
              <a:off x="94866" y="1634245"/>
              <a:ext cx="1726500" cy="436800"/>
            </a:xfrm>
            <a:prstGeom prst="rect">
              <a:avLst/>
            </a:prstGeom>
            <a:noFill/>
            <a:ln>
              <a:noFill/>
            </a:ln>
          </p:spPr>
          <p:txBody>
            <a:bodyPr lIns="129925" tIns="129925" rIns="129925" bIns="1299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lang="en-US" sz="2800" dirty="0" smtClean="0"/>
                <a:t>ED</a:t>
              </a:r>
              <a:endParaRPr lang="en-US" sz="2800" dirty="0"/>
            </a:p>
          </p:txBody>
        </p:sp>
        <p:sp>
          <p:nvSpPr>
            <p:cNvPr id="26" name="Shape 298"/>
            <p:cNvSpPr/>
            <p:nvPr/>
          </p:nvSpPr>
          <p:spPr>
            <a:xfrm>
              <a:off x="-97692" y="2009195"/>
              <a:ext cx="2094082" cy="360000"/>
            </a:xfrm>
            <a:prstGeom prst="rect">
              <a:avLst/>
            </a:prstGeom>
            <a:noFill/>
            <a:ln>
              <a:noFill/>
            </a:ln>
          </p:spPr>
          <p:txBody>
            <a:bodyPr lIns="129925" tIns="129925" rIns="129925" bIns="129925" anchor="t" anchorCtr="0">
              <a:noAutofit/>
            </a:bodyPr>
            <a:lstStyle/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ct val="25000"/>
                <a:buFont typeface="Arial"/>
                <a:buNone/>
              </a:pPr>
              <a:r>
                <a:rPr lang="en-US" sz="2000" b="0" i="0" u="none" strike="noStrike" cap="none" smtClean="0">
                  <a:solidFill>
                    <a:srgbClr val="666666"/>
                  </a:solidFill>
                  <a:latin typeface="Arial"/>
                  <a:ea typeface="Arial"/>
                  <a:cs typeface="Arial"/>
                  <a:sym typeface="Arial"/>
                </a:rPr>
                <a:t>Instructional Assistant</a:t>
              </a:r>
              <a:endParaRPr lang="en-US" sz="2000" b="0" i="0" u="none" strike="noStrike" cap="none" dirty="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1" name="Picture 3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9836" y="1957750"/>
            <a:ext cx="2659571" cy="265957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Shape 518"/>
          <p:cNvSpPr/>
          <p:nvPr/>
        </p:nvSpPr>
        <p:spPr>
          <a:xfrm>
            <a:off x="635000" y="736600"/>
            <a:ext cx="7721700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DATA SCIENCE QUESTIONS</a:t>
            </a:r>
          </a:p>
        </p:txBody>
      </p:sp>
      <p:sp>
        <p:nvSpPr>
          <p:cNvPr id="519" name="Shape 519"/>
          <p:cNvSpPr txBox="1"/>
          <p:nvPr/>
        </p:nvSpPr>
        <p:spPr>
          <a:xfrm>
            <a:off x="635000" y="2424725"/>
            <a:ext cx="5660700" cy="4154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381000" rtl="0">
              <a:spcBef>
                <a:spcPts val="0"/>
              </a:spcBef>
              <a:buSzPct val="100000"/>
              <a:buChar char="●"/>
            </a:pPr>
            <a:r>
              <a:rPr lang="en-US" sz="2400"/>
              <a:t>What will the temperature be next Tuesday?</a:t>
            </a:r>
          </a:p>
          <a:p>
            <a:pPr lvl="0" rtl="0">
              <a:spcBef>
                <a:spcPts val="0"/>
              </a:spcBef>
              <a:buNone/>
            </a:pPr>
            <a:endParaRPr sz="2400"/>
          </a:p>
          <a:p>
            <a:pPr marL="457200" lvl="0" indent="-381000" rtl="0">
              <a:spcBef>
                <a:spcPts val="0"/>
              </a:spcBef>
              <a:buSzPct val="100000"/>
              <a:buChar char="●"/>
            </a:pPr>
            <a:r>
              <a:rPr lang="en-US" sz="2400"/>
              <a:t>What will the fourth quarter sales be in Sacramento? </a:t>
            </a:r>
          </a:p>
          <a:p>
            <a:pPr lvl="0" rtl="0">
              <a:spcBef>
                <a:spcPts val="0"/>
              </a:spcBef>
              <a:buNone/>
            </a:pPr>
            <a:endParaRPr sz="2400"/>
          </a:p>
          <a:p>
            <a:pPr marL="457200" lvl="0" indent="-381000" rtl="0">
              <a:spcBef>
                <a:spcPts val="0"/>
              </a:spcBef>
              <a:buSzPct val="100000"/>
              <a:buChar char="●"/>
            </a:pPr>
            <a:r>
              <a:rPr lang="en-US" sz="2400"/>
              <a:t>How high will my blood sugar be, if I eat this donut?</a:t>
            </a:r>
          </a:p>
        </p:txBody>
      </p:sp>
      <p:sp>
        <p:nvSpPr>
          <p:cNvPr id="520" name="Shape 520"/>
          <p:cNvSpPr txBox="1"/>
          <p:nvPr/>
        </p:nvSpPr>
        <p:spPr>
          <a:xfrm>
            <a:off x="6530125" y="2548775"/>
            <a:ext cx="5660700" cy="32754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381000" rtl="0">
              <a:spcBef>
                <a:spcPts val="0"/>
              </a:spcBef>
              <a:buSzPct val="100000"/>
              <a:buChar char="●"/>
            </a:pPr>
            <a:r>
              <a:rPr lang="en-US" sz="2400"/>
              <a:t>Linear Regression</a:t>
            </a:r>
          </a:p>
          <a:p>
            <a:pPr lvl="0" rtl="0">
              <a:spcBef>
                <a:spcPts val="0"/>
              </a:spcBef>
              <a:buNone/>
            </a:pPr>
            <a:endParaRPr sz="2400"/>
          </a:p>
          <a:p>
            <a:pPr marL="457200" lvl="0" indent="-381000" rtl="0">
              <a:spcBef>
                <a:spcPts val="0"/>
              </a:spcBef>
              <a:buSzPct val="100000"/>
              <a:buChar char="●"/>
            </a:pPr>
            <a:r>
              <a:rPr lang="en-US" sz="2400"/>
              <a:t>Poisson Regression</a:t>
            </a:r>
          </a:p>
          <a:p>
            <a:pPr lvl="0" rtl="0">
              <a:spcBef>
                <a:spcPts val="0"/>
              </a:spcBef>
              <a:buNone/>
            </a:pPr>
            <a:endParaRPr sz="2400"/>
          </a:p>
          <a:p>
            <a:pPr marL="457200" lvl="0" indent="-381000" rtl="0">
              <a:spcBef>
                <a:spcPts val="0"/>
              </a:spcBef>
              <a:buSzPct val="100000"/>
              <a:buChar char="●"/>
            </a:pPr>
            <a:r>
              <a:rPr lang="en-US" sz="2400"/>
              <a:t>Random Forest Regression</a:t>
            </a:r>
          </a:p>
        </p:txBody>
      </p:sp>
      <p:sp>
        <p:nvSpPr>
          <p:cNvPr id="521" name="Shape 521"/>
          <p:cNvSpPr txBox="1"/>
          <p:nvPr/>
        </p:nvSpPr>
        <p:spPr>
          <a:xfrm>
            <a:off x="198525" y="1673200"/>
            <a:ext cx="6480000" cy="952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3000"/>
              <a:t>How much? How many?</a:t>
            </a:r>
          </a:p>
        </p:txBody>
      </p:sp>
      <p:sp>
        <p:nvSpPr>
          <p:cNvPr id="522" name="Shape 522"/>
          <p:cNvSpPr txBox="1"/>
          <p:nvPr/>
        </p:nvSpPr>
        <p:spPr>
          <a:xfrm>
            <a:off x="6530125" y="1595975"/>
            <a:ext cx="5660700" cy="952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3000"/>
              <a:t>Regression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Shape 527"/>
          <p:cNvSpPr/>
          <p:nvPr/>
        </p:nvSpPr>
        <p:spPr>
          <a:xfrm>
            <a:off x="635000" y="736600"/>
            <a:ext cx="7721700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DATA SCIENCE QUESTIONS</a:t>
            </a:r>
          </a:p>
        </p:txBody>
      </p:sp>
      <p:sp>
        <p:nvSpPr>
          <p:cNvPr id="528" name="Shape 528"/>
          <p:cNvSpPr txBox="1"/>
          <p:nvPr/>
        </p:nvSpPr>
        <p:spPr>
          <a:xfrm>
            <a:off x="635000" y="2424725"/>
            <a:ext cx="5660700" cy="3275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381000" rtl="0">
              <a:spcBef>
                <a:spcPts val="0"/>
              </a:spcBef>
              <a:buSzPct val="100000"/>
              <a:buChar char="●"/>
            </a:pPr>
            <a:r>
              <a:rPr lang="en-US" sz="2400"/>
              <a:t>Will this person default on their loan?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400"/>
              <a:t> </a:t>
            </a:r>
          </a:p>
          <a:p>
            <a:pPr marL="457200" lvl="0" indent="-381000" rtl="0">
              <a:spcBef>
                <a:spcPts val="0"/>
              </a:spcBef>
              <a:buSzPct val="100000"/>
              <a:buChar char="●"/>
            </a:pPr>
            <a:r>
              <a:rPr lang="en-US" sz="2400"/>
              <a:t>Is this an image of a man or a dog?</a:t>
            </a:r>
          </a:p>
          <a:p>
            <a:pPr lvl="0" rtl="0">
              <a:spcBef>
                <a:spcPts val="0"/>
              </a:spcBef>
              <a:buNone/>
            </a:pPr>
            <a:endParaRPr sz="2400"/>
          </a:p>
          <a:p>
            <a:pPr marL="457200" lvl="0" indent="-381000" rtl="0">
              <a:spcBef>
                <a:spcPts val="0"/>
              </a:spcBef>
              <a:buSzPct val="100000"/>
              <a:buChar char="●"/>
            </a:pPr>
            <a:r>
              <a:rPr lang="en-US" sz="2400"/>
              <a:t>Will this person click on an advertisement?</a:t>
            </a:r>
          </a:p>
          <a:p>
            <a:pPr lvl="0" rtl="0">
              <a:spcBef>
                <a:spcPts val="0"/>
              </a:spcBef>
              <a:buNone/>
            </a:pPr>
            <a:endParaRPr sz="2400"/>
          </a:p>
          <a:p>
            <a:pPr marL="457200" lvl="0" indent="-381000" rtl="0">
              <a:spcBef>
                <a:spcPts val="0"/>
              </a:spcBef>
              <a:buSzPct val="100000"/>
              <a:buChar char="●"/>
            </a:pPr>
            <a:r>
              <a:rPr lang="en-US" sz="2400"/>
              <a:t>Is this mole malignant or benign?</a:t>
            </a:r>
          </a:p>
        </p:txBody>
      </p:sp>
      <p:sp>
        <p:nvSpPr>
          <p:cNvPr id="529" name="Shape 529"/>
          <p:cNvSpPr txBox="1"/>
          <p:nvPr/>
        </p:nvSpPr>
        <p:spPr>
          <a:xfrm>
            <a:off x="6530125" y="2548775"/>
            <a:ext cx="5660700" cy="32754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381000" rtl="0">
              <a:spcBef>
                <a:spcPts val="0"/>
              </a:spcBef>
              <a:buSzPct val="100000"/>
              <a:buChar char="●"/>
            </a:pPr>
            <a:r>
              <a:rPr lang="en-US" sz="2400"/>
              <a:t>K-Nearest Neighbors</a:t>
            </a:r>
          </a:p>
          <a:p>
            <a:pPr lvl="0" rtl="0">
              <a:spcBef>
                <a:spcPts val="0"/>
              </a:spcBef>
              <a:buNone/>
            </a:pPr>
            <a:endParaRPr sz="2400"/>
          </a:p>
          <a:p>
            <a:pPr marL="457200" lvl="0" indent="-381000" rtl="0">
              <a:spcBef>
                <a:spcPts val="0"/>
              </a:spcBef>
              <a:buSzPct val="100000"/>
              <a:buChar char="●"/>
            </a:pPr>
            <a:r>
              <a:rPr lang="en-US" sz="2400"/>
              <a:t>Logistic Regression</a:t>
            </a:r>
          </a:p>
          <a:p>
            <a:pPr lvl="0" rtl="0">
              <a:spcBef>
                <a:spcPts val="0"/>
              </a:spcBef>
              <a:buNone/>
            </a:pPr>
            <a:endParaRPr sz="2400"/>
          </a:p>
          <a:p>
            <a:pPr marL="457200" lvl="0" indent="-381000" rtl="0">
              <a:spcBef>
                <a:spcPts val="0"/>
              </a:spcBef>
              <a:buSzPct val="100000"/>
              <a:buChar char="●"/>
            </a:pPr>
            <a:r>
              <a:rPr lang="en-US" sz="2400"/>
              <a:t>Random Forest Classifier</a:t>
            </a:r>
          </a:p>
        </p:txBody>
      </p:sp>
      <p:sp>
        <p:nvSpPr>
          <p:cNvPr id="530" name="Shape 530"/>
          <p:cNvSpPr txBox="1"/>
          <p:nvPr/>
        </p:nvSpPr>
        <p:spPr>
          <a:xfrm>
            <a:off x="635000" y="1673200"/>
            <a:ext cx="5660700" cy="952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3000"/>
              <a:t>Is it A, B or C?</a:t>
            </a:r>
          </a:p>
        </p:txBody>
      </p:sp>
      <p:sp>
        <p:nvSpPr>
          <p:cNvPr id="531" name="Shape 531"/>
          <p:cNvSpPr txBox="1"/>
          <p:nvPr/>
        </p:nvSpPr>
        <p:spPr>
          <a:xfrm>
            <a:off x="6530125" y="1595975"/>
            <a:ext cx="5660700" cy="952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3000"/>
              <a:t>Classification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Shape 536"/>
          <p:cNvSpPr/>
          <p:nvPr/>
        </p:nvSpPr>
        <p:spPr>
          <a:xfrm>
            <a:off x="635000" y="736600"/>
            <a:ext cx="7721700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DATA SCIENCE QUESTIONS</a:t>
            </a:r>
          </a:p>
        </p:txBody>
      </p:sp>
      <p:sp>
        <p:nvSpPr>
          <p:cNvPr id="537" name="Shape 537"/>
          <p:cNvSpPr txBox="1"/>
          <p:nvPr/>
        </p:nvSpPr>
        <p:spPr>
          <a:xfrm>
            <a:off x="635000" y="2424725"/>
            <a:ext cx="5660700" cy="39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381000" rtl="0">
              <a:spcBef>
                <a:spcPts val="0"/>
              </a:spcBef>
              <a:buSzPct val="100000"/>
              <a:buChar char="●"/>
            </a:pPr>
            <a:r>
              <a:rPr lang="en-US" sz="2400"/>
              <a:t>What are the different types of coffee drinkers?</a:t>
            </a:r>
          </a:p>
          <a:p>
            <a:pPr lvl="0" rtl="0">
              <a:spcBef>
                <a:spcPts val="0"/>
              </a:spcBef>
              <a:buNone/>
            </a:pPr>
            <a:endParaRPr sz="2400"/>
          </a:p>
          <a:p>
            <a:pPr marL="457200" lvl="0" indent="-381000" rtl="0">
              <a:spcBef>
                <a:spcPts val="0"/>
              </a:spcBef>
              <a:buSzPct val="100000"/>
              <a:buChar char="●"/>
            </a:pPr>
            <a:r>
              <a:rPr lang="en-US" sz="2400"/>
              <a:t>Are there common clusters of cable channel viewership?</a:t>
            </a:r>
          </a:p>
          <a:p>
            <a:pPr lvl="0" rtl="0">
              <a:spcBef>
                <a:spcPts val="0"/>
              </a:spcBef>
              <a:buNone/>
            </a:pPr>
            <a:endParaRPr sz="2400"/>
          </a:p>
          <a:p>
            <a:pPr marL="457200" lvl="0" indent="-381000" rtl="0">
              <a:spcBef>
                <a:spcPts val="0"/>
              </a:spcBef>
              <a:buSzPct val="100000"/>
              <a:buChar char="●"/>
            </a:pPr>
            <a:r>
              <a:rPr lang="en-US" sz="2400"/>
              <a:t>What are the different risk profiles of people with diabetes? </a:t>
            </a:r>
          </a:p>
          <a:p>
            <a:pPr lvl="0" rtl="0">
              <a:spcBef>
                <a:spcPts val="0"/>
              </a:spcBef>
              <a:buNone/>
            </a:pPr>
            <a:endParaRPr sz="2400"/>
          </a:p>
          <a:p>
            <a:pPr marL="457200" lvl="0" indent="-381000" rtl="0">
              <a:spcBef>
                <a:spcPts val="0"/>
              </a:spcBef>
              <a:buSzPct val="100000"/>
              <a:buChar char="●"/>
            </a:pPr>
            <a:r>
              <a:rPr lang="en-US" sz="2400"/>
              <a:t>Can you think of any others?</a:t>
            </a:r>
          </a:p>
          <a:p>
            <a:pPr marL="914400" lvl="1" indent="-381000" rtl="0">
              <a:spcBef>
                <a:spcPts val="0"/>
              </a:spcBef>
              <a:buSzPct val="100000"/>
              <a:buChar char="○"/>
            </a:pPr>
            <a:r>
              <a:rPr lang="en-US" sz="2400"/>
              <a:t>Discuss with partner for a min</a:t>
            </a:r>
          </a:p>
          <a:p>
            <a:pPr marL="914400" lvl="1" indent="-381000" rtl="0">
              <a:spcBef>
                <a:spcPts val="0"/>
              </a:spcBef>
              <a:buSzPct val="100000"/>
              <a:buChar char="○"/>
            </a:pPr>
            <a:r>
              <a:rPr lang="en-US" sz="2400"/>
              <a:t>Share with class!</a:t>
            </a:r>
          </a:p>
          <a:p>
            <a:pPr lvl="0" rtl="0">
              <a:spcBef>
                <a:spcPts val="0"/>
              </a:spcBef>
              <a:buNone/>
            </a:pPr>
            <a:endParaRPr sz="2400"/>
          </a:p>
        </p:txBody>
      </p:sp>
      <p:sp>
        <p:nvSpPr>
          <p:cNvPr id="538" name="Shape 538"/>
          <p:cNvSpPr txBox="1"/>
          <p:nvPr/>
        </p:nvSpPr>
        <p:spPr>
          <a:xfrm>
            <a:off x="6530125" y="2548775"/>
            <a:ext cx="5660700" cy="32754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381000" rtl="0">
              <a:spcBef>
                <a:spcPts val="0"/>
              </a:spcBef>
              <a:buSzPct val="100000"/>
              <a:buChar char="●"/>
            </a:pPr>
            <a:r>
              <a:rPr lang="en-US" sz="2400"/>
              <a:t>K-means clustering</a:t>
            </a:r>
          </a:p>
          <a:p>
            <a:pPr lvl="0" rtl="0">
              <a:spcBef>
                <a:spcPts val="0"/>
              </a:spcBef>
              <a:buNone/>
            </a:pPr>
            <a:endParaRPr sz="2400"/>
          </a:p>
          <a:p>
            <a:pPr marL="457200" lvl="0" indent="-381000" rtl="0">
              <a:spcBef>
                <a:spcPts val="0"/>
              </a:spcBef>
              <a:buSzPct val="100000"/>
              <a:buChar char="●"/>
            </a:pPr>
            <a:r>
              <a:rPr lang="en-US" sz="2400"/>
              <a:t>Latent Class Analysis</a:t>
            </a:r>
          </a:p>
        </p:txBody>
      </p:sp>
      <p:sp>
        <p:nvSpPr>
          <p:cNvPr id="539" name="Shape 539"/>
          <p:cNvSpPr txBox="1"/>
          <p:nvPr/>
        </p:nvSpPr>
        <p:spPr>
          <a:xfrm>
            <a:off x="198525" y="1673200"/>
            <a:ext cx="6480000" cy="952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3000"/>
              <a:t>What’s the structure of these Data?</a:t>
            </a:r>
          </a:p>
        </p:txBody>
      </p:sp>
      <p:sp>
        <p:nvSpPr>
          <p:cNvPr id="540" name="Shape 540"/>
          <p:cNvSpPr txBox="1"/>
          <p:nvPr/>
        </p:nvSpPr>
        <p:spPr>
          <a:xfrm>
            <a:off x="6530125" y="1595975"/>
            <a:ext cx="5660700" cy="952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3000"/>
              <a:t>Clustering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Shape 439"/>
          <p:cNvSpPr/>
          <p:nvPr/>
        </p:nvSpPr>
        <p:spPr>
          <a:xfrm>
            <a:off x="635000" y="736600"/>
            <a:ext cx="7721700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>
                <a:latin typeface="Arial" charset="0"/>
                <a:ea typeface="Arial" charset="0"/>
                <a:cs typeface="Arial" charset="0"/>
                <a:sym typeface="Oswald"/>
              </a:rPr>
              <a:t>In Class Exercise</a:t>
            </a:r>
          </a:p>
        </p:txBody>
      </p:sp>
      <p:sp>
        <p:nvSpPr>
          <p:cNvPr id="440" name="Shape 440"/>
          <p:cNvSpPr txBox="1">
            <a:spLocks noGrp="1"/>
          </p:cNvSpPr>
          <p:nvPr>
            <p:ph type="body" idx="1"/>
          </p:nvPr>
        </p:nvSpPr>
        <p:spPr>
          <a:xfrm>
            <a:off x="635006" y="1440100"/>
            <a:ext cx="11734800" cy="3810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endParaRPr lang="en-US" sz="2800" dirty="0" smtClean="0">
              <a:latin typeface="Arial" charset="0"/>
              <a:ea typeface="Arial" charset="0"/>
              <a:cs typeface="Arial" charset="0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 dirty="0" smtClean="0">
                <a:latin typeface="Arial" charset="0"/>
                <a:ea typeface="Arial" charset="0"/>
                <a:cs typeface="Arial" charset="0"/>
                <a:sym typeface="Georgia"/>
              </a:rPr>
              <a:t>I’ll assign you a partner!</a:t>
            </a: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endParaRPr lang="en-US" sz="2800" dirty="0">
              <a:latin typeface="Arial" charset="0"/>
              <a:ea typeface="Arial" charset="0"/>
              <a:cs typeface="Arial" charset="0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 dirty="0" smtClean="0">
                <a:latin typeface="Arial" charset="0"/>
                <a:ea typeface="Arial" charset="0"/>
                <a:cs typeface="Arial" charset="0"/>
                <a:sym typeface="Georgia"/>
              </a:rPr>
              <a:t>Go </a:t>
            </a:r>
            <a:r>
              <a:rPr lang="en-US" sz="2800" dirty="0">
                <a:latin typeface="Arial" charset="0"/>
                <a:ea typeface="Arial" charset="0"/>
                <a:cs typeface="Arial" charset="0"/>
                <a:sym typeface="Georgia"/>
              </a:rPr>
              <a:t>through the </a:t>
            </a:r>
            <a:r>
              <a:rPr lang="en-US" sz="2800" dirty="0" err="1">
                <a:latin typeface="Arial" charset="0"/>
                <a:ea typeface="Arial" charset="0"/>
                <a:cs typeface="Arial" charset="0"/>
                <a:sym typeface="Georgia"/>
              </a:rPr>
              <a:t>Jupyter</a:t>
            </a:r>
            <a:r>
              <a:rPr lang="en-US" sz="2800" dirty="0">
                <a:latin typeface="Arial" charset="0"/>
                <a:ea typeface="Arial" charset="0"/>
                <a:cs typeface="Arial" charset="0"/>
                <a:sym typeface="Georgia"/>
              </a:rPr>
              <a:t> Notebook that you just downloaded!</a:t>
            </a:r>
          </a:p>
          <a:p>
            <a:pPr marR="0" lvl="0" algn="l" rtl="0">
              <a:spcBef>
                <a:spcPts val="0"/>
              </a:spcBef>
              <a:buNone/>
            </a:pPr>
            <a:r>
              <a:rPr lang="en-US" sz="2800" dirty="0">
                <a:latin typeface="Arial" charset="0"/>
                <a:ea typeface="Arial" charset="0"/>
                <a:cs typeface="Arial" charset="0"/>
                <a:sym typeface="Georgia"/>
              </a:rPr>
              <a:t> </a:t>
            </a: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 dirty="0">
                <a:latin typeface="Arial" charset="0"/>
                <a:ea typeface="Arial" charset="0"/>
                <a:cs typeface="Arial" charset="0"/>
                <a:sym typeface="Georgia"/>
              </a:rPr>
              <a:t>Work with </a:t>
            </a:r>
            <a:r>
              <a:rPr lang="en-US" sz="2800" dirty="0" smtClean="0">
                <a:latin typeface="Arial" charset="0"/>
                <a:ea typeface="Arial" charset="0"/>
                <a:cs typeface="Arial" charset="0"/>
                <a:sym typeface="Georgia"/>
              </a:rPr>
              <a:t>your </a:t>
            </a:r>
            <a:r>
              <a:rPr lang="en-US" sz="2800" dirty="0">
                <a:latin typeface="Arial" charset="0"/>
                <a:ea typeface="Arial" charset="0"/>
                <a:cs typeface="Arial" charset="0"/>
                <a:sym typeface="Georgia"/>
              </a:rPr>
              <a:t>partner to answer the questions</a:t>
            </a: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03805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Shape 545"/>
          <p:cNvSpPr/>
          <p:nvPr/>
        </p:nvSpPr>
        <p:spPr>
          <a:xfrm>
            <a:off x="635000" y="736600"/>
            <a:ext cx="101600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>
                <a:latin typeface="Arial" charset="0"/>
                <a:ea typeface="Arial" charset="0"/>
                <a:cs typeface="Arial" charset="0"/>
                <a:sym typeface="Oswald"/>
              </a:rPr>
              <a:t>INTRODUCTION</a:t>
            </a:r>
          </a:p>
        </p:txBody>
      </p:sp>
      <p:sp>
        <p:nvSpPr>
          <p:cNvPr id="546" name="Shape 546"/>
          <p:cNvSpPr/>
          <p:nvPr/>
        </p:nvSpPr>
        <p:spPr>
          <a:xfrm>
            <a:off x="635000" y="1473200"/>
            <a:ext cx="11734800" cy="28067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lvl="0" rtl="0">
              <a:lnSpc>
                <a:spcPct val="88333"/>
              </a:lnSpc>
              <a:spcBef>
                <a:spcPts val="0"/>
              </a:spcBef>
              <a:buNone/>
            </a:pPr>
            <a:endParaRPr dirty="0">
              <a:latin typeface="Oswald"/>
              <a:ea typeface="Oswald"/>
              <a:cs typeface="Oswald"/>
              <a:sym typeface="Oswald"/>
            </a:endParaRPr>
          </a:p>
          <a:p>
            <a:pPr marL="0" marR="0" lvl="0" indent="0" algn="l" rtl="0">
              <a:lnSpc>
                <a:spcPct val="88333"/>
              </a:lnSpc>
              <a:spcBef>
                <a:spcPts val="0"/>
              </a:spcBef>
              <a:buSzPct val="25000"/>
              <a:buNone/>
            </a:pPr>
            <a:r>
              <a:rPr lang="en-US" sz="9600" b="1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  <a:sym typeface="Oswald"/>
              </a:rPr>
              <a:t>THE DATA SCIENCE WORKFLOW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Shape 551"/>
          <p:cNvSpPr txBox="1">
            <a:spLocks noGrp="1"/>
          </p:cNvSpPr>
          <p:nvPr>
            <p:ph type="body" idx="1"/>
          </p:nvPr>
        </p:nvSpPr>
        <p:spPr>
          <a:xfrm>
            <a:off x="635006" y="12927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 dirty="0">
                <a:latin typeface="Arial" charset="0"/>
                <a:ea typeface="Arial" charset="0"/>
                <a:cs typeface="Arial" charset="0"/>
                <a:sym typeface="Georgia"/>
              </a:rPr>
              <a:t>A methodology for doing Data Science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Arial" charset="0"/>
              <a:ea typeface="Arial" charset="0"/>
              <a:cs typeface="Arial" charset="0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 dirty="0">
                <a:latin typeface="Arial" charset="0"/>
                <a:ea typeface="Arial" charset="0"/>
                <a:cs typeface="Arial" charset="0"/>
                <a:sym typeface="Georgia"/>
              </a:rPr>
              <a:t>Similar to the scientific method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Arial" charset="0"/>
              <a:ea typeface="Arial" charset="0"/>
              <a:cs typeface="Arial" charset="0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 dirty="0">
                <a:latin typeface="Arial" charset="0"/>
                <a:ea typeface="Arial" charset="0"/>
                <a:cs typeface="Arial" charset="0"/>
                <a:sym typeface="Georgia"/>
              </a:rPr>
              <a:t>Helps produce </a:t>
            </a:r>
            <a:r>
              <a:rPr lang="en-US" sz="2800" i="1" dirty="0">
                <a:latin typeface="Arial" charset="0"/>
                <a:ea typeface="Arial" charset="0"/>
                <a:cs typeface="Arial" charset="0"/>
                <a:sym typeface="Georgia"/>
              </a:rPr>
              <a:t>reliable</a:t>
            </a:r>
            <a:r>
              <a:rPr lang="en-US" sz="2800" dirty="0">
                <a:latin typeface="Arial" charset="0"/>
                <a:ea typeface="Arial" charset="0"/>
                <a:cs typeface="Arial" charset="0"/>
                <a:sym typeface="Georgia"/>
              </a:rPr>
              <a:t> and </a:t>
            </a:r>
            <a:r>
              <a:rPr lang="en-US" sz="2800" i="1" dirty="0">
                <a:latin typeface="Arial" charset="0"/>
                <a:ea typeface="Arial" charset="0"/>
                <a:cs typeface="Arial" charset="0"/>
                <a:sym typeface="Georgia"/>
              </a:rPr>
              <a:t>reproducible</a:t>
            </a:r>
            <a:r>
              <a:rPr lang="en-US" sz="2800" dirty="0">
                <a:latin typeface="Arial" charset="0"/>
                <a:ea typeface="Arial" charset="0"/>
                <a:cs typeface="Arial" charset="0"/>
                <a:sym typeface="Georgia"/>
              </a:rPr>
              <a:t> results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Arial" charset="0"/>
              <a:ea typeface="Arial" charset="0"/>
              <a:cs typeface="Arial" charset="0"/>
              <a:sym typeface="Georgia"/>
            </a:endParaRPr>
          </a:p>
          <a:p>
            <a:pPr marR="0" lvl="1" algn="l" rtl="0">
              <a:spcBef>
                <a:spcPts val="0"/>
              </a:spcBef>
              <a:buSzPct val="100000"/>
              <a:buFont typeface="Georgia"/>
            </a:pPr>
            <a:r>
              <a:rPr lang="en-US" sz="2800" i="1" dirty="0">
                <a:latin typeface="Arial" charset="0"/>
                <a:ea typeface="Arial" charset="0"/>
                <a:cs typeface="Arial" charset="0"/>
                <a:sym typeface="Georgia"/>
              </a:rPr>
              <a:t>Reliable</a:t>
            </a:r>
            <a:r>
              <a:rPr lang="en-US" sz="2800" dirty="0">
                <a:latin typeface="Arial" charset="0"/>
                <a:ea typeface="Arial" charset="0"/>
                <a:cs typeface="Arial" charset="0"/>
                <a:sym typeface="Georgia"/>
              </a:rPr>
              <a:t>:  Accurate findings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Arial" charset="0"/>
              <a:ea typeface="Arial" charset="0"/>
              <a:cs typeface="Arial" charset="0"/>
              <a:sym typeface="Georgia"/>
            </a:endParaRPr>
          </a:p>
          <a:p>
            <a:pPr marR="0" lvl="1" algn="l" rtl="0">
              <a:spcBef>
                <a:spcPts val="0"/>
              </a:spcBef>
              <a:buSzPct val="100000"/>
              <a:buFont typeface="Georgia"/>
            </a:pPr>
            <a:r>
              <a:rPr lang="en-US" sz="2800" i="1" dirty="0">
                <a:latin typeface="Arial" charset="0"/>
                <a:ea typeface="Arial" charset="0"/>
                <a:cs typeface="Arial" charset="0"/>
                <a:sym typeface="Georgia"/>
              </a:rPr>
              <a:t>Reproducible</a:t>
            </a:r>
            <a:r>
              <a:rPr lang="en-US" sz="2800" dirty="0">
                <a:latin typeface="Arial" charset="0"/>
                <a:ea typeface="Arial" charset="0"/>
                <a:cs typeface="Arial" charset="0"/>
                <a:sym typeface="Georgia"/>
              </a:rPr>
              <a:t>:  Others can follow your steps and get the same results</a:t>
            </a:r>
          </a:p>
        </p:txBody>
      </p:sp>
      <p:sp>
        <p:nvSpPr>
          <p:cNvPr id="552" name="Shape 552"/>
          <p:cNvSpPr/>
          <p:nvPr/>
        </p:nvSpPr>
        <p:spPr>
          <a:xfrm>
            <a:off x="635000" y="736600"/>
            <a:ext cx="10230224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>
                <a:latin typeface="Arial" charset="0"/>
                <a:ea typeface="Arial" charset="0"/>
                <a:cs typeface="Arial" charset="0"/>
                <a:sym typeface="Oswald"/>
              </a:rPr>
              <a:t>OVERVIEW OF THE DATA SCIENCE WORKFLOW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Shape 557"/>
          <p:cNvSpPr txBox="1">
            <a:spLocks noGrp="1"/>
          </p:cNvSpPr>
          <p:nvPr>
            <p:ph type="body" idx="1"/>
          </p:nvPr>
        </p:nvSpPr>
        <p:spPr>
          <a:xfrm>
            <a:off x="635006" y="12927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R="0" lvl="0" algn="l" rtl="0">
              <a:spcBef>
                <a:spcPts val="0"/>
              </a:spcBef>
              <a:buNone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The steps: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457200" marR="0" lvl="0" indent="-406400" algn="l" rtl="0">
              <a:spcBef>
                <a:spcPts val="0"/>
              </a:spcBef>
              <a:buSzPct val="100000"/>
              <a:buFont typeface="Georgia"/>
              <a:buAutoNum type="arabicPeriod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Identify the problem</a:t>
            </a:r>
          </a:p>
          <a:p>
            <a:pPr marL="457200" marR="0" lvl="0" indent="-406400" algn="l" rtl="0">
              <a:spcBef>
                <a:spcPts val="0"/>
              </a:spcBef>
              <a:buSzPct val="100000"/>
              <a:buFont typeface="Georgia"/>
              <a:buAutoNum type="arabicPeriod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Acquire the data</a:t>
            </a:r>
          </a:p>
          <a:p>
            <a:pPr marL="457200" marR="0" lvl="0" indent="-406400" algn="l" rtl="0">
              <a:spcBef>
                <a:spcPts val="0"/>
              </a:spcBef>
              <a:buSzPct val="100000"/>
              <a:buFont typeface="Georgia"/>
              <a:buAutoNum type="arabicPeriod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Parse the data</a:t>
            </a:r>
          </a:p>
          <a:p>
            <a:pPr marL="457200" marR="0" lvl="0" indent="-406400" algn="l" rtl="0">
              <a:spcBef>
                <a:spcPts val="0"/>
              </a:spcBef>
              <a:buSzPct val="100000"/>
              <a:buFont typeface="Georgia"/>
              <a:buAutoNum type="arabicPeriod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Mine the data</a:t>
            </a:r>
          </a:p>
          <a:p>
            <a:pPr marL="457200" marR="0" lvl="0" indent="-406400" algn="l" rtl="0">
              <a:spcBef>
                <a:spcPts val="0"/>
              </a:spcBef>
              <a:buSzPct val="100000"/>
              <a:buFont typeface="Georgia"/>
              <a:buAutoNum type="arabicPeriod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Refine the data</a:t>
            </a:r>
          </a:p>
          <a:p>
            <a:pPr marL="457200" marR="0" lvl="0" indent="-406400" algn="l" rtl="0">
              <a:spcBef>
                <a:spcPts val="0"/>
              </a:spcBef>
              <a:buSzPct val="100000"/>
              <a:buFont typeface="Georgia"/>
              <a:buAutoNum type="arabicPeriod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Build a data model</a:t>
            </a:r>
          </a:p>
          <a:p>
            <a:pPr marL="457200" marR="0" lvl="0" indent="-406400" algn="l" rtl="0">
              <a:spcBef>
                <a:spcPts val="0"/>
              </a:spcBef>
              <a:buSzPct val="100000"/>
              <a:buFont typeface="Georgia"/>
              <a:buAutoNum type="arabicPeriod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Present the results</a:t>
            </a:r>
          </a:p>
        </p:txBody>
      </p:sp>
      <p:sp>
        <p:nvSpPr>
          <p:cNvPr id="558" name="Shape 558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OVERVIEW OF THE DATA SCIENCE WORKFLOW</a:t>
            </a:r>
          </a:p>
        </p:txBody>
      </p:sp>
      <p:pic>
        <p:nvPicPr>
          <p:cNvPr id="559" name="Shape 559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04000" y="1272925"/>
            <a:ext cx="4264698" cy="5648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Shape 564"/>
          <p:cNvSpPr txBox="1">
            <a:spLocks noGrp="1"/>
          </p:cNvSpPr>
          <p:nvPr>
            <p:ph type="body" idx="1"/>
          </p:nvPr>
        </p:nvSpPr>
        <p:spPr>
          <a:xfrm>
            <a:off x="634999" y="1292775"/>
            <a:ext cx="88773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Problem Statement:  </a:t>
            </a:r>
          </a:p>
          <a:p>
            <a:pPr marR="0" lvl="1" algn="l" rtl="0">
              <a:spcBef>
                <a:spcPts val="0"/>
              </a:spcBef>
              <a:buSzPct val="100000"/>
              <a:buFont typeface="Georgia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“</a:t>
            </a:r>
            <a:r>
              <a:rPr lang="en-US" sz="2800">
                <a:solidFill>
                  <a:srgbClr val="33333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Can we predict rent prices from 311 complaints?”</a:t>
            </a:r>
          </a:p>
        </p:txBody>
      </p:sp>
      <p:sp>
        <p:nvSpPr>
          <p:cNvPr id="565" name="Shape 565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DS </a:t>
            </a:r>
            <a:r>
              <a:rPr lang="en-US" sz="32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WORKFLOW</a:t>
            </a: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 EXAMPLE</a:t>
            </a:r>
          </a:p>
        </p:txBody>
      </p:sp>
      <p:pic>
        <p:nvPicPr>
          <p:cNvPr id="566" name="Shape 5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0150" y="2802074"/>
            <a:ext cx="8182147" cy="40383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Shape 572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OVERVIEW OF THE DATA SCIENCE WORKFLOW</a:t>
            </a:r>
          </a:p>
        </p:txBody>
      </p:sp>
      <p:pic>
        <p:nvPicPr>
          <p:cNvPr id="573" name="Shape 573" descr="1 Identify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4999" y="1932014"/>
            <a:ext cx="11734798" cy="34384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Shape 578"/>
          <p:cNvSpPr txBox="1">
            <a:spLocks noGrp="1"/>
          </p:cNvSpPr>
          <p:nvPr>
            <p:ph type="body" idx="1"/>
          </p:nvPr>
        </p:nvSpPr>
        <p:spPr>
          <a:xfrm>
            <a:off x="635006" y="1292775"/>
            <a:ext cx="11734800" cy="3810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Identify the business/product objectives.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Identify and hypothesize goals and criteria for success.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Create a set of questions to help you identify the correct data set.</a:t>
            </a:r>
          </a:p>
        </p:txBody>
      </p:sp>
      <p:sp>
        <p:nvSpPr>
          <p:cNvPr id="579" name="Shape 579"/>
          <p:cNvSpPr/>
          <p:nvPr/>
        </p:nvSpPr>
        <p:spPr>
          <a:xfrm>
            <a:off x="635000" y="736600"/>
            <a:ext cx="7721700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WORKFLOW EXAMPLE:  IDENTIFY THE PROBLEM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 txBox="1">
            <a:spLocks noGrp="1"/>
          </p:cNvSpPr>
          <p:nvPr>
            <p:ph type="title"/>
          </p:nvPr>
        </p:nvSpPr>
        <p:spPr>
          <a:xfrm>
            <a:off x="428444" y="648364"/>
            <a:ext cx="12121200" cy="720299"/>
          </a:xfrm>
          <a:prstGeom prst="rect">
            <a:avLst/>
          </a:prstGeom>
          <a:noFill/>
          <a:ln>
            <a:noFill/>
          </a:ln>
        </p:spPr>
        <p:txBody>
          <a:bodyPr lIns="129925" tIns="129925" rIns="129925" bIns="1299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37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STUDENT SERVICES AT </a:t>
            </a:r>
            <a:r>
              <a:rPr lang="en-US" sz="3700" b="0" i="0" u="none" strike="noStrike" cap="none" dirty="0" err="1">
                <a:solidFill>
                  <a:srgbClr val="FF090F"/>
                </a:solidFill>
                <a:latin typeface="Arial"/>
                <a:ea typeface="Arial"/>
                <a:cs typeface="Arial"/>
                <a:sym typeface="Arial"/>
              </a:rPr>
              <a:t>studentservicesSF@ga.co</a:t>
            </a:r>
            <a:endParaRPr lang="en-US" sz="3700" b="0" i="0" u="none" strike="noStrike" cap="none" dirty="0">
              <a:solidFill>
                <a:srgbClr val="FF090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3" name="Shape 3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6256" y="2193268"/>
            <a:ext cx="3937800" cy="393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Shape 3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172620" y="1502168"/>
            <a:ext cx="2349600" cy="8747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5" name="Shape 315"/>
          <p:cNvCxnSpPr/>
          <p:nvPr/>
        </p:nvCxnSpPr>
        <p:spPr>
          <a:xfrm rot="10800000">
            <a:off x="4811235" y="3410914"/>
            <a:ext cx="1387200" cy="0"/>
          </a:xfrm>
          <a:prstGeom prst="straightConnector1">
            <a:avLst/>
          </a:prstGeom>
          <a:noFill/>
          <a:ln w="9525" cap="flat" cmpd="sng">
            <a:solidFill>
              <a:srgbClr val="E80000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316" name="Shape 316"/>
          <p:cNvCxnSpPr/>
          <p:nvPr/>
        </p:nvCxnSpPr>
        <p:spPr>
          <a:xfrm>
            <a:off x="6198435" y="2246475"/>
            <a:ext cx="19500" cy="2148300"/>
          </a:xfrm>
          <a:prstGeom prst="straightConnector1">
            <a:avLst/>
          </a:prstGeom>
          <a:noFill/>
          <a:ln w="9525" cap="flat" cmpd="sng">
            <a:solidFill>
              <a:srgbClr val="E8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7" name="Shape 317"/>
          <p:cNvCxnSpPr/>
          <p:nvPr/>
        </p:nvCxnSpPr>
        <p:spPr>
          <a:xfrm>
            <a:off x="6198435" y="2246475"/>
            <a:ext cx="1491600" cy="0"/>
          </a:xfrm>
          <a:prstGeom prst="straightConnector1">
            <a:avLst/>
          </a:prstGeom>
          <a:noFill/>
          <a:ln w="9525" cap="flat" cmpd="sng">
            <a:solidFill>
              <a:srgbClr val="E8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8" name="Shape 318"/>
          <p:cNvCxnSpPr/>
          <p:nvPr/>
        </p:nvCxnSpPr>
        <p:spPr>
          <a:xfrm>
            <a:off x="6198435" y="4394845"/>
            <a:ext cx="1491600" cy="0"/>
          </a:xfrm>
          <a:prstGeom prst="straightConnector1">
            <a:avLst/>
          </a:prstGeom>
          <a:noFill/>
          <a:ln w="9525" cap="flat" cmpd="sng">
            <a:solidFill>
              <a:srgbClr val="E8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19" name="Shape 319"/>
          <p:cNvSpPr/>
          <p:nvPr/>
        </p:nvSpPr>
        <p:spPr>
          <a:xfrm>
            <a:off x="7690060" y="1972426"/>
            <a:ext cx="3156600" cy="548100"/>
          </a:xfrm>
          <a:prstGeom prst="rect">
            <a:avLst/>
          </a:prstGeom>
          <a:noFill/>
          <a:ln>
            <a:noFill/>
          </a:ln>
        </p:spPr>
        <p:txBody>
          <a:bodyPr lIns="129925" tIns="129925" rIns="129925" bIns="129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Course logistics</a:t>
            </a:r>
          </a:p>
        </p:txBody>
      </p:sp>
      <p:sp>
        <p:nvSpPr>
          <p:cNvPr id="320" name="Shape 320"/>
          <p:cNvSpPr/>
          <p:nvPr/>
        </p:nvSpPr>
        <p:spPr>
          <a:xfrm>
            <a:off x="7513953" y="2401803"/>
            <a:ext cx="4203900" cy="1543500"/>
          </a:xfrm>
          <a:prstGeom prst="rect">
            <a:avLst/>
          </a:prstGeom>
          <a:noFill/>
          <a:ln>
            <a:noFill/>
          </a:ln>
        </p:spPr>
        <p:txBody>
          <a:bodyPr lIns="129925" tIns="129925" rIns="129925" bIns="129925" anchor="ctr" anchorCtr="0">
            <a:noAutofit/>
          </a:bodyPr>
          <a:lstStyle/>
          <a:p>
            <a:pPr marL="6477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ct val="100000"/>
              <a:buFont typeface="Georgia"/>
              <a:buChar char="•"/>
            </a:pPr>
            <a:r>
              <a:rPr lang="en-US" sz="2000" b="0" i="0" u="none" strike="noStrike" cap="none" dirty="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Access to tools</a:t>
            </a:r>
          </a:p>
          <a:p>
            <a:pPr marL="6477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ct val="100000"/>
              <a:buFont typeface="Georgia"/>
              <a:buChar char="•"/>
            </a:pPr>
            <a:r>
              <a:rPr lang="en-US" sz="2000" b="0" i="0" u="none" strike="noStrike" cap="none" dirty="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Feedback about the course</a:t>
            </a:r>
          </a:p>
          <a:p>
            <a:pPr marL="6477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ct val="100000"/>
              <a:buFont typeface="Georgia"/>
              <a:buChar char="•"/>
            </a:pPr>
            <a:r>
              <a:rPr lang="en-US" sz="2000" b="0" i="0" u="none" strike="noStrike" cap="none" dirty="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Enrollment and finances</a:t>
            </a:r>
          </a:p>
          <a:p>
            <a:pPr marL="6477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Georgia"/>
              <a:buChar char="•"/>
            </a:pPr>
            <a:r>
              <a:rPr lang="en-US" sz="2000" b="0" i="0" u="none" strike="noStrike" cap="none" dirty="0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rPr>
              <a:t>Graduation certificates </a:t>
            </a:r>
          </a:p>
        </p:txBody>
      </p:sp>
      <p:sp>
        <p:nvSpPr>
          <p:cNvPr id="321" name="Shape 321"/>
          <p:cNvSpPr/>
          <p:nvPr/>
        </p:nvSpPr>
        <p:spPr>
          <a:xfrm>
            <a:off x="7690060" y="4091444"/>
            <a:ext cx="3156600" cy="548100"/>
          </a:xfrm>
          <a:prstGeom prst="rect">
            <a:avLst/>
          </a:prstGeom>
          <a:noFill/>
          <a:ln>
            <a:noFill/>
          </a:ln>
        </p:spPr>
        <p:txBody>
          <a:bodyPr lIns="129925" tIns="129925" rIns="129925" bIns="129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Campus questions</a:t>
            </a:r>
          </a:p>
        </p:txBody>
      </p:sp>
      <p:sp>
        <p:nvSpPr>
          <p:cNvPr id="322" name="Shape 322"/>
          <p:cNvSpPr/>
          <p:nvPr/>
        </p:nvSpPr>
        <p:spPr>
          <a:xfrm>
            <a:off x="7513953" y="4578517"/>
            <a:ext cx="4203900" cy="1211700"/>
          </a:xfrm>
          <a:prstGeom prst="rect">
            <a:avLst/>
          </a:prstGeom>
          <a:noFill/>
          <a:ln>
            <a:noFill/>
          </a:ln>
        </p:spPr>
        <p:txBody>
          <a:bodyPr lIns="129925" tIns="129925" rIns="129925" bIns="129925" anchor="ctr" anchorCtr="0">
            <a:noAutofit/>
          </a:bodyPr>
          <a:lstStyle/>
          <a:p>
            <a:pPr marL="6477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ct val="100000"/>
              <a:buFont typeface="Georgia"/>
              <a:buChar char="•"/>
            </a:pPr>
            <a:r>
              <a:rPr lang="en-US" sz="2000" b="0" i="0" u="none" strike="noStrike" cap="non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GA Facilities</a:t>
            </a:r>
          </a:p>
          <a:p>
            <a:pPr marL="6477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ct val="100000"/>
              <a:buFont typeface="Georgia"/>
              <a:buChar char="•"/>
            </a:pPr>
            <a:r>
              <a:rPr lang="en-US" sz="2000" b="0" i="0" u="none" strike="noStrike" cap="non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GA events outside of class</a:t>
            </a:r>
          </a:p>
          <a:p>
            <a:pPr marL="6477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ct val="100000"/>
              <a:buFont typeface="Georgia"/>
              <a:buChar char="•"/>
            </a:pPr>
            <a:r>
              <a:rPr lang="en-US" sz="2000" b="0" i="0" u="none" strike="noStrike" cap="non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Discounts for other courses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Shape 585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>
                <a:latin typeface="Oswald"/>
                <a:ea typeface="Oswald"/>
                <a:cs typeface="Oswald"/>
                <a:sym typeface="Oswald"/>
              </a:rPr>
              <a:t>OVERVIEW OF THE DATA SCIENCE WORKFLOW</a:t>
            </a:r>
          </a:p>
        </p:txBody>
      </p:sp>
      <p:pic>
        <p:nvPicPr>
          <p:cNvPr id="586" name="Shape 586" descr="2 Acquire.png"/>
          <p:cNvPicPr preferRelativeResize="0"/>
          <p:nvPr/>
        </p:nvPicPr>
        <p:blipFill rotWithShape="1">
          <a:blip r:embed="rId3">
            <a:alphaModFix/>
          </a:blip>
          <a:srcRect l="367" r="367"/>
          <a:stretch/>
        </p:blipFill>
        <p:spPr>
          <a:xfrm>
            <a:off x="635000" y="2398179"/>
            <a:ext cx="11734798" cy="34384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Shape 591"/>
          <p:cNvSpPr txBox="1">
            <a:spLocks noGrp="1"/>
          </p:cNvSpPr>
          <p:nvPr>
            <p:ph type="body" idx="1"/>
          </p:nvPr>
        </p:nvSpPr>
        <p:spPr>
          <a:xfrm>
            <a:off x="635006" y="1292775"/>
            <a:ext cx="11734800" cy="3810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Ideal data vs. data that is available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Learn about limitations of the data.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What data are available for this example?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What kind of questions might we want to ask about the data?</a:t>
            </a:r>
          </a:p>
        </p:txBody>
      </p:sp>
      <p:sp>
        <p:nvSpPr>
          <p:cNvPr id="592" name="Shape 592"/>
          <p:cNvSpPr/>
          <p:nvPr/>
        </p:nvSpPr>
        <p:spPr>
          <a:xfrm>
            <a:off x="635000" y="736600"/>
            <a:ext cx="7721700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WORKFLOW</a:t>
            </a: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 EXAMPLE:  ACQUIRE THE DATA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Shape 597"/>
          <p:cNvSpPr txBox="1">
            <a:spLocks noGrp="1"/>
          </p:cNvSpPr>
          <p:nvPr>
            <p:ph type="body" idx="1"/>
          </p:nvPr>
        </p:nvSpPr>
        <p:spPr>
          <a:xfrm>
            <a:off x="635006" y="1292775"/>
            <a:ext cx="11734800" cy="3810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Questions to ask about the data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R="0" lvl="1" algn="l" rtl="0">
              <a:spcBef>
                <a:spcPts val="0"/>
              </a:spcBef>
              <a:buSzPct val="100000"/>
              <a:buFont typeface="Georgia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Are there enough data?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R="0" lvl="1" algn="l" rtl="0">
              <a:spcBef>
                <a:spcPts val="0"/>
              </a:spcBef>
              <a:buSzPct val="100000"/>
              <a:buFont typeface="Georgia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Does it appropriately align with the question/problem statement?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R="0" lvl="1" algn="l" rtl="0">
              <a:spcBef>
                <a:spcPts val="0"/>
              </a:spcBef>
              <a:buSzPct val="100000"/>
              <a:buFont typeface="Georgia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Can the dataset be trusted?  How was it collected?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R="0" lvl="1" algn="l" rtl="0">
              <a:spcBef>
                <a:spcPts val="0"/>
              </a:spcBef>
              <a:buSzPct val="100000"/>
              <a:buFont typeface="Georgia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Is this dataset aggregated?  Can we use the aggregation or do we need to get it pre-aggregated?</a:t>
            </a:r>
          </a:p>
        </p:txBody>
      </p:sp>
      <p:sp>
        <p:nvSpPr>
          <p:cNvPr id="598" name="Shape 598"/>
          <p:cNvSpPr/>
          <p:nvPr/>
        </p:nvSpPr>
        <p:spPr>
          <a:xfrm>
            <a:off x="635000" y="736600"/>
            <a:ext cx="7721700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WORKFLOW</a:t>
            </a: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 EXAMPLE:  ACQUIRE THE DATA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Shape 604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OVERVIEW OF THE DATA SCIENCE WORKFLOW</a:t>
            </a:r>
          </a:p>
        </p:txBody>
      </p:sp>
      <p:pic>
        <p:nvPicPr>
          <p:cNvPr id="605" name="Shape 605" descr="3 Parse.png"/>
          <p:cNvPicPr preferRelativeResize="0"/>
          <p:nvPr/>
        </p:nvPicPr>
        <p:blipFill rotWithShape="1">
          <a:blip r:embed="rId3">
            <a:alphaModFix/>
          </a:blip>
          <a:srcRect l="3497" r="3488"/>
          <a:stretch/>
        </p:blipFill>
        <p:spPr>
          <a:xfrm>
            <a:off x="635000" y="1931999"/>
            <a:ext cx="11734800" cy="34385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Shape 610"/>
          <p:cNvSpPr txBox="1">
            <a:spLocks noGrp="1"/>
          </p:cNvSpPr>
          <p:nvPr>
            <p:ph type="body" idx="1"/>
          </p:nvPr>
        </p:nvSpPr>
        <p:spPr>
          <a:xfrm>
            <a:off x="635006" y="1292775"/>
            <a:ext cx="11734800" cy="3810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Secondary data = we didn’t directly collect it ourselves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Example data dictionary</a:t>
            </a:r>
          </a:p>
        </p:txBody>
      </p:sp>
      <p:sp>
        <p:nvSpPr>
          <p:cNvPr id="611" name="Shape 611"/>
          <p:cNvSpPr/>
          <p:nvPr/>
        </p:nvSpPr>
        <p:spPr>
          <a:xfrm>
            <a:off x="635000" y="736600"/>
            <a:ext cx="7721700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WORKFLOW</a:t>
            </a: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 EXAMPLE:  PARSE THE DATA</a:t>
            </a:r>
          </a:p>
        </p:txBody>
      </p:sp>
      <p:graphicFrame>
        <p:nvGraphicFramePr>
          <p:cNvPr id="612" name="Shape 612"/>
          <p:cNvGraphicFramePr/>
          <p:nvPr/>
        </p:nvGraphicFramePr>
        <p:xfrm>
          <a:off x="622750" y="3204475"/>
          <a:ext cx="12078800" cy="3626970"/>
        </p:xfrm>
        <a:graphic>
          <a:graphicData uri="http://schemas.openxmlformats.org/drawingml/2006/table">
            <a:tbl>
              <a:tblPr>
                <a:noFill/>
                <a:tableStyleId>{994B81EC-6456-4E03-A388-E0429E77FDF5}</a:tableStyleId>
              </a:tblPr>
              <a:tblGrid>
                <a:gridCol w="3629275"/>
                <a:gridCol w="4181550"/>
                <a:gridCol w="4267975"/>
              </a:tblGrid>
              <a:tr h="609600"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2400" b="1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Variable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2400" b="1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Description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2400" b="1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Type of Variable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4325"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24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Created Date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24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Date of complaint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24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Datetime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4325"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24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Incident Zip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24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Zip Code of Complaint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24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Categorical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4325"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24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Agency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24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Dealing with complaint 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24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Categorical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4325"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24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Latitude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24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Integer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24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Continuous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4325"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24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Longitude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24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Integer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24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Continuous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Shape 617"/>
          <p:cNvSpPr txBox="1">
            <a:spLocks noGrp="1"/>
          </p:cNvSpPr>
          <p:nvPr>
            <p:ph type="body" idx="1"/>
          </p:nvPr>
        </p:nvSpPr>
        <p:spPr>
          <a:xfrm>
            <a:off x="635006" y="1292775"/>
            <a:ext cx="11734800" cy="3810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Questions to ask while parsing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R="0" lvl="1" algn="l" rtl="0">
              <a:spcBef>
                <a:spcPts val="0"/>
              </a:spcBef>
              <a:buSzPct val="100000"/>
              <a:buFont typeface="Georgia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Is there documentation for the data?  Is there a data dictionary?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R="0" lvl="1" algn="l" rtl="0">
              <a:spcBef>
                <a:spcPts val="0"/>
              </a:spcBef>
              <a:buSzPct val="100000"/>
              <a:buFont typeface="Georgia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What kind of filtering, sorting, or simple visualizations can help understand the data?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R="0" lvl="1" algn="l" rtl="0">
              <a:spcBef>
                <a:spcPts val="0"/>
              </a:spcBef>
              <a:buSzPct val="100000"/>
              <a:buFont typeface="Georgia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What information is contained in the data?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R="0" lvl="1" algn="l" rtl="0">
              <a:spcBef>
                <a:spcPts val="0"/>
              </a:spcBef>
              <a:buSzPct val="100000"/>
              <a:buFont typeface="Georgia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What data types are the variables?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R="0" lvl="1" algn="l" rtl="0">
              <a:spcBef>
                <a:spcPts val="0"/>
              </a:spcBef>
              <a:buSzPct val="100000"/>
              <a:buFont typeface="Georgia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Are there outliers?  Are there trends?</a:t>
            </a:r>
          </a:p>
        </p:txBody>
      </p:sp>
      <p:sp>
        <p:nvSpPr>
          <p:cNvPr id="618" name="Shape 618"/>
          <p:cNvSpPr/>
          <p:nvPr/>
        </p:nvSpPr>
        <p:spPr>
          <a:xfrm>
            <a:off x="635000" y="736600"/>
            <a:ext cx="7721700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lvl="0" rtl="0">
              <a:spcBef>
                <a:spcPts val="0"/>
              </a:spcBef>
              <a:buSzPct val="25000"/>
              <a:buNone/>
            </a:pPr>
            <a:r>
              <a:rPr lang="en-US" sz="32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WORKFLOW EXAMPLE:  PARSE THE DATA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Shape 624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>
                <a:latin typeface="Oswald"/>
                <a:ea typeface="Oswald"/>
                <a:cs typeface="Oswald"/>
                <a:sym typeface="Oswald"/>
              </a:rPr>
              <a:t>OVERVIEW OF THE DATA SCIENCE WORKFLOW</a:t>
            </a:r>
          </a:p>
        </p:txBody>
      </p:sp>
      <p:pic>
        <p:nvPicPr>
          <p:cNvPr id="625" name="Shape 625" descr="4 Mine.png"/>
          <p:cNvPicPr preferRelativeResize="0"/>
          <p:nvPr/>
        </p:nvPicPr>
        <p:blipFill rotWithShape="1">
          <a:blip r:embed="rId3">
            <a:alphaModFix/>
          </a:blip>
          <a:srcRect l="4103" r="4094"/>
          <a:stretch/>
        </p:blipFill>
        <p:spPr>
          <a:xfrm>
            <a:off x="634999" y="1932025"/>
            <a:ext cx="11734797" cy="34384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Shape 630"/>
          <p:cNvSpPr txBox="1">
            <a:spLocks noGrp="1"/>
          </p:cNvSpPr>
          <p:nvPr>
            <p:ph type="body" idx="1"/>
          </p:nvPr>
        </p:nvSpPr>
        <p:spPr>
          <a:xfrm>
            <a:off x="635006" y="1292775"/>
            <a:ext cx="11734800" cy="3810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Think about sampling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Get to know the data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Explore outliers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Address missing values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Derive new variables (i.e. columns)</a:t>
            </a:r>
          </a:p>
        </p:txBody>
      </p:sp>
      <p:sp>
        <p:nvSpPr>
          <p:cNvPr id="631" name="Shape 631"/>
          <p:cNvSpPr/>
          <p:nvPr/>
        </p:nvSpPr>
        <p:spPr>
          <a:xfrm>
            <a:off x="635000" y="736600"/>
            <a:ext cx="7721700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WORKFLOW</a:t>
            </a: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 EXAMPLE:  MINE THE DATA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Shape 636"/>
          <p:cNvSpPr/>
          <p:nvPr/>
        </p:nvSpPr>
        <p:spPr>
          <a:xfrm>
            <a:off x="635000" y="736600"/>
            <a:ext cx="7721700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WORKFLOW</a:t>
            </a: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 EXAMPLE:  MINE THE DATA</a:t>
            </a:r>
          </a:p>
        </p:txBody>
      </p:sp>
      <p:sp>
        <p:nvSpPr>
          <p:cNvPr id="637" name="Shape 637"/>
          <p:cNvSpPr txBox="1">
            <a:spLocks noGrp="1"/>
          </p:cNvSpPr>
          <p:nvPr>
            <p:ph type="body" idx="1"/>
          </p:nvPr>
        </p:nvSpPr>
        <p:spPr>
          <a:xfrm>
            <a:off x="635006" y="1292775"/>
            <a:ext cx="11734800" cy="3810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Common steps while mining the data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R="0" lvl="1" algn="l" rtl="0">
              <a:spcBef>
                <a:spcPts val="0"/>
              </a:spcBef>
              <a:buSzPct val="100000"/>
              <a:buFont typeface="Georgia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Sample the data with appropriate methodology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R="0" lvl="1" algn="l" rtl="0">
              <a:spcBef>
                <a:spcPts val="0"/>
              </a:spcBef>
              <a:buSzPct val="100000"/>
              <a:buFont typeface="Georgia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Explore outliers and null values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R="0" lvl="1" algn="l" rtl="0">
              <a:spcBef>
                <a:spcPts val="0"/>
              </a:spcBef>
              <a:buSzPct val="100000"/>
              <a:buFont typeface="Georgia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Format and clean the data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R="0" lvl="1" algn="l" rtl="0">
              <a:spcBef>
                <a:spcPts val="0"/>
              </a:spcBef>
              <a:buSzPct val="100000"/>
              <a:buFont typeface="Georgia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Determine how to address missing values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R="0" lvl="1" algn="l" rtl="0">
              <a:spcBef>
                <a:spcPts val="0"/>
              </a:spcBef>
              <a:buSzPct val="100000"/>
              <a:buFont typeface="Georgia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Format and combine data; aggregate and derive new columns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Shape 643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OVERVIEW OF THE DATA SCIENCE WORKFLOW</a:t>
            </a:r>
          </a:p>
        </p:txBody>
      </p:sp>
      <p:pic>
        <p:nvPicPr>
          <p:cNvPr id="644" name="Shape 644" descr="5 Refine.png"/>
          <p:cNvPicPr preferRelativeResize="0"/>
          <p:nvPr/>
        </p:nvPicPr>
        <p:blipFill rotWithShape="1">
          <a:blip r:embed="rId3">
            <a:alphaModFix/>
          </a:blip>
          <a:srcRect l="777" r="777"/>
          <a:stretch/>
        </p:blipFill>
        <p:spPr>
          <a:xfrm>
            <a:off x="635000" y="1932025"/>
            <a:ext cx="11734800" cy="34384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Shape 327"/>
          <p:cNvSpPr txBox="1">
            <a:spLocks noGrp="1"/>
          </p:cNvSpPr>
          <p:nvPr>
            <p:ph type="title"/>
          </p:nvPr>
        </p:nvSpPr>
        <p:spPr>
          <a:xfrm>
            <a:off x="428444" y="648364"/>
            <a:ext cx="12121200" cy="720299"/>
          </a:xfrm>
          <a:prstGeom prst="rect">
            <a:avLst/>
          </a:prstGeom>
          <a:noFill/>
          <a:ln>
            <a:noFill/>
          </a:ln>
        </p:spPr>
        <p:txBody>
          <a:bodyPr lIns="129925" tIns="129925" rIns="129925" bIns="1299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OTHERS YOU MAY SEE</a:t>
            </a:r>
          </a:p>
        </p:txBody>
      </p:sp>
      <p:sp>
        <p:nvSpPr>
          <p:cNvPr id="328" name="Shape 328"/>
          <p:cNvSpPr/>
          <p:nvPr/>
        </p:nvSpPr>
        <p:spPr>
          <a:xfrm>
            <a:off x="3318334" y="4602663"/>
            <a:ext cx="2456400" cy="548100"/>
          </a:xfrm>
          <a:prstGeom prst="rect">
            <a:avLst/>
          </a:prstGeom>
          <a:noFill/>
          <a:ln>
            <a:noFill/>
          </a:ln>
        </p:spPr>
        <p:txBody>
          <a:bodyPr lIns="129925" tIns="129925" rIns="129925" bIns="1299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ct val="25000"/>
              <a:buFont typeface="Arial"/>
              <a:buNone/>
            </a:pPr>
            <a:r>
              <a:rPr lang="en-US" sz="2000" b="0" i="0" u="none" strike="noStrike" cap="non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Instructor Coach</a:t>
            </a:r>
          </a:p>
        </p:txBody>
      </p:sp>
      <p:sp>
        <p:nvSpPr>
          <p:cNvPr id="329" name="Shape 329"/>
          <p:cNvSpPr/>
          <p:nvPr/>
        </p:nvSpPr>
        <p:spPr>
          <a:xfrm>
            <a:off x="3103173" y="4258505"/>
            <a:ext cx="2456400" cy="620100"/>
          </a:xfrm>
          <a:prstGeom prst="rect">
            <a:avLst/>
          </a:prstGeom>
          <a:noFill/>
          <a:ln>
            <a:noFill/>
          </a:ln>
        </p:spPr>
        <p:txBody>
          <a:bodyPr lIns="129925" tIns="129925" rIns="129925" bIns="1299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EMILY PEEK</a:t>
            </a:r>
          </a:p>
        </p:txBody>
      </p:sp>
      <p:pic>
        <p:nvPicPr>
          <p:cNvPr id="330" name="Shape 3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73648" y="2074037"/>
            <a:ext cx="2141999" cy="2147400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Shape 331"/>
          <p:cNvSpPr/>
          <p:nvPr/>
        </p:nvSpPr>
        <p:spPr>
          <a:xfrm>
            <a:off x="5798045" y="4602663"/>
            <a:ext cx="2771100" cy="548100"/>
          </a:xfrm>
          <a:prstGeom prst="rect">
            <a:avLst/>
          </a:prstGeom>
          <a:noFill/>
          <a:ln>
            <a:noFill/>
          </a:ln>
        </p:spPr>
        <p:txBody>
          <a:bodyPr lIns="129925" tIns="129925" rIns="129925" bIns="1299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ct val="25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Front Lines Lead</a:t>
            </a:r>
          </a:p>
        </p:txBody>
      </p:sp>
      <p:sp>
        <p:nvSpPr>
          <p:cNvPr id="332" name="Shape 332"/>
          <p:cNvSpPr/>
          <p:nvPr/>
        </p:nvSpPr>
        <p:spPr>
          <a:xfrm>
            <a:off x="6057777" y="4258516"/>
            <a:ext cx="2325300" cy="620100"/>
          </a:xfrm>
          <a:prstGeom prst="rect">
            <a:avLst/>
          </a:prstGeom>
          <a:noFill/>
          <a:ln>
            <a:noFill/>
          </a:ln>
        </p:spPr>
        <p:txBody>
          <a:bodyPr lIns="129925" tIns="129925" rIns="129925" bIns="1299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JESSICA REPAS</a:t>
            </a:r>
          </a:p>
        </p:txBody>
      </p:sp>
      <p:pic>
        <p:nvPicPr>
          <p:cNvPr id="339" name="Shape 33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235677" y="2074037"/>
            <a:ext cx="2147400" cy="214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Shape 649"/>
          <p:cNvSpPr txBox="1">
            <a:spLocks noGrp="1"/>
          </p:cNvSpPr>
          <p:nvPr>
            <p:ph type="body" idx="1"/>
          </p:nvPr>
        </p:nvSpPr>
        <p:spPr>
          <a:xfrm>
            <a:off x="635006" y="1021225"/>
            <a:ext cx="11734800" cy="3810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Use statistics and visualization to identify trends 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Example of basic statistics</a:t>
            </a:r>
          </a:p>
        </p:txBody>
      </p:sp>
      <p:sp>
        <p:nvSpPr>
          <p:cNvPr id="650" name="Shape 650"/>
          <p:cNvSpPr/>
          <p:nvPr/>
        </p:nvSpPr>
        <p:spPr>
          <a:xfrm>
            <a:off x="635000" y="736600"/>
            <a:ext cx="7721700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WORKFLOW</a:t>
            </a: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 EXAMPLE:  REFINE THE DATA</a:t>
            </a:r>
          </a:p>
        </p:txBody>
      </p:sp>
      <p:graphicFrame>
        <p:nvGraphicFramePr>
          <p:cNvPr id="651" name="Shape 651"/>
          <p:cNvGraphicFramePr/>
          <p:nvPr/>
        </p:nvGraphicFramePr>
        <p:xfrm>
          <a:off x="2059987" y="2962675"/>
          <a:ext cx="9262975" cy="3908975"/>
        </p:xfrm>
        <a:graphic>
          <a:graphicData uri="http://schemas.openxmlformats.org/drawingml/2006/table">
            <a:tbl>
              <a:tblPr>
                <a:noFill/>
                <a:tableStyleId>{994B81EC-6456-4E03-A388-E0429E77FDF5}</a:tableStyleId>
              </a:tblPr>
              <a:tblGrid>
                <a:gridCol w="4304000"/>
                <a:gridCol w="4958975"/>
              </a:tblGrid>
              <a:tr h="558425">
                <a:tc>
                  <a:txBody>
                    <a:bodyPr/>
                    <a:lstStyle/>
                    <a:p>
                      <a:pPr lvl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2400" b="1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Variable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2400" b="1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Count of Complaints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58425">
                <a:tc>
                  <a:txBody>
                    <a:bodyPr/>
                    <a:lstStyle/>
                    <a:p>
                      <a:pPr lvl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24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Manhattan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24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24288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58425">
                <a:tc>
                  <a:txBody>
                    <a:bodyPr/>
                    <a:lstStyle/>
                    <a:p>
                      <a:pPr lvl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24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Brooklyn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24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32890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58425">
                <a:tc>
                  <a:txBody>
                    <a:bodyPr/>
                    <a:lstStyle/>
                    <a:p>
                      <a:pPr lvl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24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Queens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24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22281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58425">
                <a:tc>
                  <a:txBody>
                    <a:bodyPr/>
                    <a:lstStyle/>
                    <a:p>
                      <a:pPr lvl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24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Staten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24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4817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58425">
                <a:tc>
                  <a:txBody>
                    <a:bodyPr/>
                    <a:lstStyle/>
                    <a:p>
                      <a:pPr lvl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24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Bronx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 sz="2400">
                          <a:solidFill>
                            <a:schemeClr val="dk1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19686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58425">
                <a:tc>
                  <a:txBody>
                    <a:bodyPr/>
                    <a:lstStyle/>
                    <a:p>
                      <a:pPr lvl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24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Other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24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7107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Shape 656"/>
          <p:cNvSpPr txBox="1">
            <a:spLocks noGrp="1"/>
          </p:cNvSpPr>
          <p:nvPr>
            <p:ph type="body" idx="1"/>
          </p:nvPr>
        </p:nvSpPr>
        <p:spPr>
          <a:xfrm>
            <a:off x="635006" y="1292775"/>
            <a:ext cx="11734800" cy="3810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Descriptive stats help refine by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R="0" lvl="1" algn="l" rtl="0">
              <a:spcBef>
                <a:spcPts val="0"/>
              </a:spcBef>
              <a:buSzPct val="100000"/>
              <a:buFont typeface="Georgia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Identifying trends and outliers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R="0" lvl="1" algn="l" rtl="0">
              <a:spcBef>
                <a:spcPts val="0"/>
              </a:spcBef>
              <a:buSzPct val="100000"/>
              <a:buFont typeface="Georgia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Deciding how to deal with outliers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R="0" lvl="1" algn="l" rtl="0">
              <a:spcBef>
                <a:spcPts val="0"/>
              </a:spcBef>
              <a:buSzPct val="100000"/>
              <a:buFont typeface="Georgia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Applying descriptive and inferential statistics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R="0" lvl="1" algn="l" rtl="0">
              <a:spcBef>
                <a:spcPts val="0"/>
              </a:spcBef>
              <a:buSzPct val="100000"/>
              <a:buFont typeface="Georgia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Determining visualization techniques for different data types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R="0" lvl="1" algn="l" rtl="0">
              <a:spcBef>
                <a:spcPts val="0"/>
              </a:spcBef>
              <a:buSzPct val="100000"/>
              <a:buFont typeface="Georgia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Transforming data</a:t>
            </a:r>
          </a:p>
        </p:txBody>
      </p:sp>
      <p:sp>
        <p:nvSpPr>
          <p:cNvPr id="657" name="Shape 657"/>
          <p:cNvSpPr/>
          <p:nvPr/>
        </p:nvSpPr>
        <p:spPr>
          <a:xfrm>
            <a:off x="635000" y="736600"/>
            <a:ext cx="7721700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lvl="0" rtl="0">
              <a:spcBef>
                <a:spcPts val="0"/>
              </a:spcBef>
              <a:buSzPct val="25000"/>
              <a:buNone/>
            </a:pPr>
            <a:r>
              <a:rPr lang="en-US" sz="32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WORKFLOW EXAMPLE:  REFINE THE DATA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Shape 663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OVERVIEW OF THE DATA SCIENCE WORKFLOW</a:t>
            </a:r>
          </a:p>
        </p:txBody>
      </p:sp>
      <p:pic>
        <p:nvPicPr>
          <p:cNvPr id="664" name="Shape 664" descr="6 Build.png"/>
          <p:cNvPicPr preferRelativeResize="0"/>
          <p:nvPr/>
        </p:nvPicPr>
        <p:blipFill rotWithShape="1">
          <a:blip r:embed="rId3">
            <a:alphaModFix/>
          </a:blip>
          <a:srcRect l="4767" r="4767"/>
          <a:stretch/>
        </p:blipFill>
        <p:spPr>
          <a:xfrm>
            <a:off x="634999" y="1932012"/>
            <a:ext cx="11734800" cy="34384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Shape 669"/>
          <p:cNvSpPr txBox="1">
            <a:spLocks noGrp="1"/>
          </p:cNvSpPr>
          <p:nvPr>
            <p:ph type="body" idx="1"/>
          </p:nvPr>
        </p:nvSpPr>
        <p:spPr>
          <a:xfrm>
            <a:off x="635000" y="1292775"/>
            <a:ext cx="11734800" cy="5215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Select a model based upon the outcome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Example model statement:  </a:t>
            </a: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“</a:t>
            </a:r>
            <a:r>
              <a:rPr lang="en-US" sz="2800">
                <a:solidFill>
                  <a:srgbClr val="333333"/>
                </a:solidFill>
                <a:latin typeface="Georgia"/>
                <a:ea typeface="Georgia"/>
                <a:cs typeface="Georgia"/>
                <a:sym typeface="Georgia"/>
              </a:rPr>
              <a:t>We completed a logistic regression using Statsmodels v. XX. We calculated the probability of a Noise Complaint occurring in Manhattan, compared to Brooklyn.”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670" name="Shape 670"/>
          <p:cNvSpPr/>
          <p:nvPr/>
        </p:nvSpPr>
        <p:spPr>
          <a:xfrm>
            <a:off x="635000" y="736600"/>
            <a:ext cx="7721700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WORKFLOW</a:t>
            </a: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 EXAMPLE:  BUILD A DATA MODEL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Shape 675"/>
          <p:cNvSpPr txBox="1">
            <a:spLocks noGrp="1"/>
          </p:cNvSpPr>
          <p:nvPr>
            <p:ph type="body" idx="1"/>
          </p:nvPr>
        </p:nvSpPr>
        <p:spPr>
          <a:xfrm>
            <a:off x="635006" y="12927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The steps for model building are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R="0" lvl="1" algn="l" rtl="0">
              <a:spcBef>
                <a:spcPts val="0"/>
              </a:spcBef>
              <a:buSzPct val="100000"/>
              <a:buFont typeface="Georgia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Select the appropriate model </a:t>
            </a:r>
          </a:p>
          <a:p>
            <a:pPr marL="457200" marR="0" lvl="0" indent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R="0" lvl="1" algn="l" rtl="0">
              <a:spcBef>
                <a:spcPts val="0"/>
              </a:spcBef>
              <a:buSzPct val="100000"/>
              <a:buFont typeface="Georgia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FIT the model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R="0" lvl="1" algn="l" rtl="0">
              <a:spcBef>
                <a:spcPts val="0"/>
              </a:spcBef>
              <a:buSzPct val="100000"/>
              <a:buFont typeface="Georgia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Evaluate and refine the model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R="0" lvl="1" algn="l" rtl="0">
              <a:spcBef>
                <a:spcPts val="0"/>
              </a:spcBef>
              <a:buSzPct val="100000"/>
              <a:buFont typeface="Georgia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Predict outcomes and action items</a:t>
            </a:r>
          </a:p>
        </p:txBody>
      </p:sp>
      <p:sp>
        <p:nvSpPr>
          <p:cNvPr id="676" name="Shape 676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WORKFLOW</a:t>
            </a: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 EXAMPLE:  BUILD A DATA MODEL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Shape 682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>
                <a:latin typeface="Oswald"/>
                <a:ea typeface="Oswald"/>
                <a:cs typeface="Oswald"/>
                <a:sym typeface="Oswald"/>
              </a:rPr>
              <a:t>OVERVIEW OF THE DATA SCIENCE WORKFLOW</a:t>
            </a:r>
          </a:p>
        </p:txBody>
      </p:sp>
      <p:pic>
        <p:nvPicPr>
          <p:cNvPr id="683" name="Shape 683" descr="7 Present.png"/>
          <p:cNvPicPr preferRelativeResize="0"/>
          <p:nvPr/>
        </p:nvPicPr>
        <p:blipFill rotWithShape="1">
          <a:blip r:embed="rId3">
            <a:alphaModFix/>
          </a:blip>
          <a:srcRect l="1978" r="1987"/>
          <a:stretch/>
        </p:blipFill>
        <p:spPr>
          <a:xfrm>
            <a:off x="635000" y="1932025"/>
            <a:ext cx="11734799" cy="34384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Shape 688"/>
          <p:cNvSpPr txBox="1">
            <a:spLocks noGrp="1"/>
          </p:cNvSpPr>
          <p:nvPr>
            <p:ph type="body" idx="1"/>
          </p:nvPr>
        </p:nvSpPr>
        <p:spPr>
          <a:xfrm>
            <a:off x="635006" y="12927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You have to effectively communicate your results for them to matter!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Ranges from a simple email to a complex web graphic.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Make sure to consider your audience.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A presentation for fellow data scientists will be drastically different from a presentation for an executive.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689" name="Shape 689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WORKFLOW</a:t>
            </a: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 EXAMPLE:  PRESENT THE RESULTS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Shape 694"/>
          <p:cNvSpPr txBox="1">
            <a:spLocks noGrp="1"/>
          </p:cNvSpPr>
          <p:nvPr>
            <p:ph type="body" idx="1"/>
          </p:nvPr>
        </p:nvSpPr>
        <p:spPr>
          <a:xfrm>
            <a:off x="635006" y="12927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Key factors of a good presentation include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R="0" lvl="1" algn="l" rtl="0">
              <a:spcBef>
                <a:spcPts val="0"/>
              </a:spcBef>
              <a:buSzPct val="100000"/>
              <a:buFont typeface="Georgia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Summarize findings with narrative and storytelling techniques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R="0" lvl="1" algn="l" rtl="0">
              <a:spcBef>
                <a:spcPts val="0"/>
              </a:spcBef>
              <a:buSzPct val="100000"/>
              <a:buFont typeface="Georgia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Refine your visualizations for broader comprehension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R="0" lvl="1" algn="l" rtl="0">
              <a:spcBef>
                <a:spcPts val="0"/>
              </a:spcBef>
              <a:buSzPct val="100000"/>
              <a:buFont typeface="Georgia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Present both limitations and assumptions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R="0" lvl="1" algn="l" rtl="0">
              <a:spcBef>
                <a:spcPts val="0"/>
              </a:spcBef>
              <a:buSzPct val="100000"/>
              <a:buFont typeface="Georgia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Determine the integrity of your analyses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R="0" lvl="1" algn="l" rtl="0">
              <a:spcBef>
                <a:spcPts val="0"/>
              </a:spcBef>
              <a:buSzPct val="100000"/>
              <a:buFont typeface="Georgia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Consider the degree of disclosure for various stakeholders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R="0" lvl="1" algn="l" rtl="0">
              <a:spcBef>
                <a:spcPts val="0"/>
              </a:spcBef>
              <a:buSzPct val="100000"/>
              <a:buFont typeface="Georgia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Test and evaluate the effectiveness of your presentation beforehand</a:t>
            </a:r>
          </a:p>
        </p:txBody>
      </p:sp>
      <p:sp>
        <p:nvSpPr>
          <p:cNvPr id="695" name="Shape 695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WORKFLOW</a:t>
            </a: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 EXAMPLE:  PRESENT THE RESULTS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Shape 700"/>
          <p:cNvSpPr txBox="1">
            <a:spLocks noGrp="1"/>
          </p:cNvSpPr>
          <p:nvPr>
            <p:ph type="body" idx="1"/>
          </p:nvPr>
        </p:nvSpPr>
        <p:spPr>
          <a:xfrm>
            <a:off x="635006" y="12927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Example presentations and infographics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R="0" lvl="1" algn="l" rtl="0">
              <a:spcBef>
                <a:spcPts val="0"/>
              </a:spcBef>
              <a:buSzPct val="100000"/>
              <a:buFont typeface="Georgia"/>
            </a:pPr>
            <a:r>
              <a:rPr lang="en-US" sz="2800" u="sng" dirty="0">
                <a:solidFill>
                  <a:schemeClr val="hlink"/>
                </a:solidFill>
                <a:latin typeface="Georgia"/>
                <a:ea typeface="Georgia"/>
                <a:cs typeface="Georgia"/>
                <a:sym typeface="Georgia"/>
                <a:hlinkClick r:id="rId3"/>
              </a:rPr>
              <a:t>512 Paths to the White House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R="0" lvl="1" algn="l" rtl="0">
              <a:spcBef>
                <a:spcPts val="0"/>
              </a:spcBef>
              <a:buSzPct val="100000"/>
              <a:buFont typeface="Georgia"/>
            </a:pPr>
            <a:r>
              <a:rPr lang="en-US" sz="2800" u="sng" dirty="0">
                <a:solidFill>
                  <a:schemeClr val="hlink"/>
                </a:solidFill>
                <a:latin typeface="Georgia"/>
                <a:ea typeface="Georgia"/>
                <a:cs typeface="Georgia"/>
                <a:sym typeface="Georgia"/>
                <a:hlinkClick r:id="rId4"/>
              </a:rPr>
              <a:t>2015 NFL Predictions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701" name="Shape 701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WORKFLOW</a:t>
            </a: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 EXAMPLE:  PRESENT THE RESULTS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Shape 706"/>
          <p:cNvSpPr/>
          <p:nvPr/>
        </p:nvSpPr>
        <p:spPr>
          <a:xfrm>
            <a:off x="2961475" y="2224350"/>
            <a:ext cx="7559400" cy="34293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ctr" anchorCtr="0">
            <a:noAutofit/>
          </a:bodyPr>
          <a:lstStyle/>
          <a:p>
            <a:pPr marL="457200" marR="0" lvl="0" indent="-342900" algn="l" rtl="0">
              <a:spcBef>
                <a:spcPts val="0"/>
              </a:spcBef>
              <a:buClr>
                <a:srgbClr val="000000"/>
              </a:buClr>
              <a:buSzPct val="100000"/>
              <a:buFont typeface="Georgia"/>
              <a:buAutoNum type="arabicPeriod"/>
            </a:pPr>
            <a:r>
              <a:rPr lang="en-US" sz="1800" dirty="0">
                <a:latin typeface="Arial" charset="0"/>
                <a:ea typeface="Arial" charset="0"/>
                <a:cs typeface="Arial" charset="0"/>
                <a:sym typeface="Georgia"/>
              </a:rPr>
              <a:t>Divide into 6 groups of 3, each located at a whiteboard.</a:t>
            </a:r>
          </a:p>
          <a:p>
            <a:pPr marL="457200" lvl="0" indent="-342900" rtl="0">
              <a:spcBef>
                <a:spcPts val="0"/>
              </a:spcBef>
              <a:buSzPct val="100000"/>
              <a:buFont typeface="Georgia"/>
              <a:buAutoNum type="arabicPeriod"/>
            </a:pPr>
            <a:r>
              <a:rPr lang="en-US" sz="1800" b="1" dirty="0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  <a:sym typeface="Georgia"/>
              </a:rPr>
              <a:t>IDENTIFY</a:t>
            </a:r>
            <a:r>
              <a:rPr lang="en-US" sz="1800" dirty="0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  <a:sym typeface="Georgia"/>
              </a:rPr>
              <a:t>:  Each group should develop 1 research question they would like to know about their classmates.  Create a hypothesis to your question. Don’t share your question yet! (5 minutes)</a:t>
            </a:r>
          </a:p>
          <a:p>
            <a:pPr marL="457200" lvl="0" indent="-342900" rtl="0">
              <a:spcBef>
                <a:spcPts val="0"/>
              </a:spcBef>
              <a:buClr>
                <a:schemeClr val="dk1"/>
              </a:buClr>
              <a:buSzPct val="100000"/>
              <a:buFont typeface="Georgia"/>
              <a:buAutoNum type="arabicPeriod"/>
            </a:pPr>
            <a:r>
              <a:rPr lang="en-US" sz="1800" b="1" dirty="0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  <a:sym typeface="Georgia"/>
              </a:rPr>
              <a:t>ACQUIRE</a:t>
            </a:r>
            <a:r>
              <a:rPr lang="en-US" sz="1800" dirty="0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  <a:sym typeface="Georgia"/>
              </a:rPr>
              <a:t>:  Rotate from group to group to collect data for your hypothesis.  Have other students write or tally their answers on the whiteboard.  (10 minutes)</a:t>
            </a:r>
          </a:p>
          <a:p>
            <a:pPr marL="457200" lvl="0" indent="-342900" rtl="0">
              <a:spcBef>
                <a:spcPts val="0"/>
              </a:spcBef>
              <a:buClr>
                <a:schemeClr val="dk1"/>
              </a:buClr>
              <a:buSzPct val="100000"/>
              <a:buFont typeface="Georgia"/>
              <a:buAutoNum type="arabicPeriod"/>
            </a:pPr>
            <a:r>
              <a:rPr lang="en-US" sz="1800" b="1" dirty="0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  <a:sym typeface="Georgia"/>
              </a:rPr>
              <a:t>PRESENT</a:t>
            </a:r>
            <a:r>
              <a:rPr lang="en-US" sz="1800" dirty="0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  <a:sym typeface="Georgia"/>
              </a:rPr>
              <a:t>:  Communicate the results of your analysis to the class. (10 minutes)</a:t>
            </a:r>
          </a:p>
          <a:p>
            <a:pPr marL="914400" lvl="1" indent="-342900" rtl="0">
              <a:spcBef>
                <a:spcPts val="0"/>
              </a:spcBef>
              <a:buClr>
                <a:schemeClr val="dk1"/>
              </a:buClr>
              <a:buSzPct val="100000"/>
              <a:buFont typeface="Georgia"/>
              <a:buAutoNum type="alphaLcPeriod"/>
            </a:pPr>
            <a:r>
              <a:rPr lang="en-US" sz="1800" dirty="0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  <a:sym typeface="Georgia"/>
              </a:rPr>
              <a:t>Create a narrative to summarize your findings.</a:t>
            </a:r>
          </a:p>
          <a:p>
            <a:pPr marL="914400" lvl="1" indent="-342900" rtl="0">
              <a:spcBef>
                <a:spcPts val="0"/>
              </a:spcBef>
              <a:buClr>
                <a:schemeClr val="dk1"/>
              </a:buClr>
              <a:buSzPct val="100000"/>
              <a:buFont typeface="Georgia"/>
              <a:buAutoNum type="alphaLcPeriod"/>
            </a:pPr>
            <a:r>
              <a:rPr lang="en-US" sz="1800" dirty="0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  <a:sym typeface="Georgia"/>
              </a:rPr>
              <a:t>Provide a basic visualization for easy comprehension.</a:t>
            </a:r>
          </a:p>
          <a:p>
            <a:pPr marL="914400" lvl="1" indent="-342900" rtl="0">
              <a:spcBef>
                <a:spcPts val="0"/>
              </a:spcBef>
              <a:buClr>
                <a:schemeClr val="dk1"/>
              </a:buClr>
              <a:buSzPct val="100000"/>
              <a:buFont typeface="Georgia"/>
              <a:buAutoNum type="alphaLcPeriod"/>
            </a:pPr>
            <a:r>
              <a:rPr lang="en-US" sz="1800" dirty="0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  <a:sym typeface="Georgia"/>
              </a:rPr>
              <a:t>Choose one student to present for the group.</a:t>
            </a:r>
          </a:p>
        </p:txBody>
      </p:sp>
      <p:pic>
        <p:nvPicPr>
          <p:cNvPr id="707" name="Shape 7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9462" y="2446323"/>
            <a:ext cx="2555141" cy="2552650"/>
          </a:xfrm>
          <a:prstGeom prst="rect">
            <a:avLst/>
          </a:prstGeom>
          <a:noFill/>
          <a:ln>
            <a:noFill/>
          </a:ln>
        </p:spPr>
      </p:pic>
      <p:sp>
        <p:nvSpPr>
          <p:cNvPr id="708" name="Shape 708"/>
          <p:cNvSpPr txBox="1"/>
          <p:nvPr/>
        </p:nvSpPr>
        <p:spPr>
          <a:xfrm>
            <a:off x="263458" y="3500674"/>
            <a:ext cx="2621145" cy="44394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indent="457200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000" b="1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  <a:sym typeface="Oswald"/>
              </a:rPr>
              <a:t>EXERCISE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endParaRPr sz="1000" dirty="0">
              <a:solidFill>
                <a:srgbClr val="FFFFFF"/>
              </a:solidFill>
              <a:latin typeface="Arial" charset="0"/>
              <a:ea typeface="Arial" charset="0"/>
              <a:cs typeface="Arial" charset="0"/>
              <a:sym typeface="Oswald"/>
            </a:endParaRPr>
          </a:p>
        </p:txBody>
      </p:sp>
      <p:sp>
        <p:nvSpPr>
          <p:cNvPr id="709" name="Shape 709"/>
          <p:cNvSpPr/>
          <p:nvPr/>
        </p:nvSpPr>
        <p:spPr>
          <a:xfrm>
            <a:off x="3052744" y="6249541"/>
            <a:ext cx="4170900" cy="3303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>
                <a:latin typeface="Arial" charset="0"/>
                <a:ea typeface="Arial" charset="0"/>
                <a:cs typeface="Arial" charset="0"/>
                <a:sym typeface="Georgia"/>
              </a:rPr>
              <a:t>Presentation of the results</a:t>
            </a:r>
          </a:p>
        </p:txBody>
      </p:sp>
      <p:sp>
        <p:nvSpPr>
          <p:cNvPr id="710" name="Shape 710"/>
          <p:cNvSpPr/>
          <p:nvPr/>
        </p:nvSpPr>
        <p:spPr>
          <a:xfrm>
            <a:off x="2989800" y="5856857"/>
            <a:ext cx="3733800" cy="2541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Oswald"/>
              </a:rPr>
              <a:t>DELIVERABLE</a:t>
            </a:r>
          </a:p>
        </p:txBody>
      </p:sp>
      <p:sp>
        <p:nvSpPr>
          <p:cNvPr id="711" name="Shape 711"/>
          <p:cNvSpPr/>
          <p:nvPr/>
        </p:nvSpPr>
        <p:spPr>
          <a:xfrm>
            <a:off x="2989800" y="1776149"/>
            <a:ext cx="3733800" cy="2541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b="1" dirty="0">
                <a:latin typeface="Arial" charset="0"/>
                <a:ea typeface="Arial" charset="0"/>
                <a:cs typeface="Arial" charset="0"/>
                <a:sym typeface="Oswald"/>
              </a:rPr>
              <a:t>DIRECTIONS  (25 minutes)</a:t>
            </a:r>
          </a:p>
        </p:txBody>
      </p:sp>
      <p:cxnSp>
        <p:nvCxnSpPr>
          <p:cNvPr id="712" name="Shape 712"/>
          <p:cNvCxnSpPr/>
          <p:nvPr/>
        </p:nvCxnSpPr>
        <p:spPr>
          <a:xfrm rot="10800000">
            <a:off x="2705964" y="1918741"/>
            <a:ext cx="0" cy="46611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713" name="Shape 713"/>
          <p:cNvSpPr/>
          <p:nvPr/>
        </p:nvSpPr>
        <p:spPr>
          <a:xfrm>
            <a:off x="635000" y="736600"/>
            <a:ext cx="7721700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>
                <a:latin typeface="Arial" charset="0"/>
                <a:ea typeface="Arial" charset="0"/>
                <a:cs typeface="Arial" charset="0"/>
                <a:sym typeface="Oswald"/>
              </a:rPr>
              <a:t>ACTIVITY: DATA SCIENCE WORKFLOW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" name="Shape 3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733" y="88699"/>
            <a:ext cx="12869100" cy="7125300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Shape 345"/>
          <p:cNvSpPr/>
          <p:nvPr/>
        </p:nvSpPr>
        <p:spPr>
          <a:xfrm>
            <a:off x="501226" y="3488972"/>
            <a:ext cx="6055200" cy="3395922"/>
          </a:xfrm>
          <a:prstGeom prst="rect">
            <a:avLst/>
          </a:prstGeom>
          <a:noFill/>
          <a:ln>
            <a:noFill/>
          </a:ln>
        </p:spPr>
        <p:txBody>
          <a:bodyPr lIns="129925" tIns="129925" rIns="129925" bIns="1299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lang="en-US" sz="71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WHAT IS GENERAL ASSEMBLY?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Shape 718"/>
          <p:cNvSpPr/>
          <p:nvPr/>
        </p:nvSpPr>
        <p:spPr>
          <a:xfrm>
            <a:off x="635000" y="736600"/>
            <a:ext cx="101600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>
                <a:latin typeface="Arial" charset="0"/>
                <a:ea typeface="Arial" charset="0"/>
                <a:cs typeface="Arial" charset="0"/>
                <a:sym typeface="Oswald"/>
              </a:rPr>
              <a:t>CONCLUSION</a:t>
            </a:r>
          </a:p>
        </p:txBody>
      </p:sp>
      <p:sp>
        <p:nvSpPr>
          <p:cNvPr id="719" name="Shape 719"/>
          <p:cNvSpPr/>
          <p:nvPr/>
        </p:nvSpPr>
        <p:spPr>
          <a:xfrm>
            <a:off x="635000" y="1473200"/>
            <a:ext cx="11734800" cy="28067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lvl="0" rtl="0">
              <a:lnSpc>
                <a:spcPct val="88333"/>
              </a:lnSpc>
              <a:spcBef>
                <a:spcPts val="0"/>
              </a:spcBef>
              <a:buNone/>
            </a:pPr>
            <a:endParaRPr dirty="0">
              <a:latin typeface="Oswald"/>
              <a:ea typeface="Oswald"/>
              <a:cs typeface="Oswald"/>
              <a:sym typeface="Oswald"/>
            </a:endParaRPr>
          </a:p>
          <a:p>
            <a:pPr marL="0" marR="0" lvl="0" indent="0" algn="l" rtl="0">
              <a:lnSpc>
                <a:spcPct val="88333"/>
              </a:lnSpc>
              <a:spcBef>
                <a:spcPts val="0"/>
              </a:spcBef>
              <a:buSzPct val="25000"/>
              <a:buNone/>
            </a:pPr>
            <a:r>
              <a:rPr lang="en-US" sz="9600" b="1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  <a:sym typeface="Oswald"/>
              </a:rPr>
              <a:t>REVIEW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Shape 724"/>
          <p:cNvSpPr txBox="1">
            <a:spLocks noGrp="1"/>
          </p:cNvSpPr>
          <p:nvPr>
            <p:ph type="body" idx="1"/>
          </p:nvPr>
        </p:nvSpPr>
        <p:spPr>
          <a:xfrm>
            <a:off x="635006" y="14536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 dirty="0">
                <a:latin typeface="Arial" charset="0"/>
                <a:ea typeface="Arial" charset="0"/>
                <a:cs typeface="Arial" charset="0"/>
                <a:sym typeface="Georgia"/>
              </a:rPr>
              <a:t>You should now be able to answer the following questions: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Arial" charset="0"/>
              <a:ea typeface="Arial" charset="0"/>
              <a:cs typeface="Arial" charset="0"/>
              <a:sym typeface="Georgia"/>
            </a:endParaRPr>
          </a:p>
          <a:p>
            <a:pPr marR="0" lvl="1" algn="l" rtl="0">
              <a:spcBef>
                <a:spcPts val="0"/>
              </a:spcBef>
              <a:buSzPct val="100000"/>
              <a:buFont typeface="Georgia"/>
            </a:pPr>
            <a:r>
              <a:rPr lang="en-US" sz="2800" dirty="0">
                <a:latin typeface="Arial" charset="0"/>
                <a:ea typeface="Arial" charset="0"/>
                <a:cs typeface="Arial" charset="0"/>
                <a:sym typeface="Georgia"/>
              </a:rPr>
              <a:t>What is Data Science?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Arial" charset="0"/>
              <a:ea typeface="Arial" charset="0"/>
              <a:cs typeface="Arial" charset="0"/>
              <a:sym typeface="Georgia"/>
            </a:endParaRPr>
          </a:p>
          <a:p>
            <a:pPr marR="0" lvl="1" algn="l" rtl="0">
              <a:spcBef>
                <a:spcPts val="0"/>
              </a:spcBef>
              <a:buSzPct val="100000"/>
              <a:buFont typeface="Georgia"/>
            </a:pPr>
            <a:r>
              <a:rPr lang="en-US" sz="2800" dirty="0">
                <a:latin typeface="Arial" charset="0"/>
                <a:ea typeface="Arial" charset="0"/>
                <a:cs typeface="Arial" charset="0"/>
                <a:sym typeface="Georgia"/>
              </a:rPr>
              <a:t>What is the Data Science workflow?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Arial" charset="0"/>
              <a:ea typeface="Arial" charset="0"/>
              <a:cs typeface="Arial" charset="0"/>
              <a:sym typeface="Georgia"/>
            </a:endParaRPr>
          </a:p>
          <a:p>
            <a:pPr marR="0" lvl="1" algn="l" rtl="0">
              <a:spcBef>
                <a:spcPts val="0"/>
              </a:spcBef>
              <a:buSzPct val="100000"/>
              <a:buFont typeface="Georgia"/>
            </a:pPr>
            <a:r>
              <a:rPr lang="en-US" sz="2800" dirty="0">
                <a:latin typeface="Arial" charset="0"/>
                <a:ea typeface="Arial" charset="0"/>
                <a:cs typeface="Arial" charset="0"/>
                <a:sym typeface="Georgia"/>
              </a:rPr>
              <a:t>How can you have a successful learning experience at GA?</a:t>
            </a:r>
          </a:p>
        </p:txBody>
      </p:sp>
      <p:sp>
        <p:nvSpPr>
          <p:cNvPr id="725" name="Shape 725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>
                <a:latin typeface="Arial" charset="0"/>
                <a:ea typeface="Arial" charset="0"/>
                <a:cs typeface="Arial" charset="0"/>
                <a:sym typeface="Oswald"/>
              </a:rPr>
              <a:t>CONCLUSION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2123"/>
        </a:solidFill>
        <a:effectLst/>
      </p:bgPr>
    </p:bg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Shape 730"/>
          <p:cNvSpPr/>
          <p:nvPr/>
        </p:nvSpPr>
        <p:spPr>
          <a:xfrm>
            <a:off x="635000" y="736600"/>
            <a:ext cx="101600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>
                <a:latin typeface="Arial" charset="0"/>
                <a:ea typeface="Arial" charset="0"/>
                <a:cs typeface="Arial" charset="0"/>
                <a:sym typeface="Oswald"/>
              </a:rPr>
              <a:t>DATA SCIENCE</a:t>
            </a:r>
          </a:p>
        </p:txBody>
      </p:sp>
      <p:sp>
        <p:nvSpPr>
          <p:cNvPr id="731" name="Shape 731"/>
          <p:cNvSpPr/>
          <p:nvPr/>
        </p:nvSpPr>
        <p:spPr>
          <a:xfrm>
            <a:off x="635000" y="1473200"/>
            <a:ext cx="11734800" cy="28067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8333"/>
              </a:lnSpc>
              <a:spcBef>
                <a:spcPts val="0"/>
              </a:spcBef>
              <a:buSzPct val="25000"/>
              <a:buNone/>
            </a:pPr>
            <a:r>
              <a:rPr lang="en-US" sz="9600" b="1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  <a:sym typeface="Oswald"/>
              </a:rPr>
              <a:t>BEFORE NEXT CLASS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800"/>
        </a:solidFill>
        <a:effectLst/>
      </p:bgPr>
    </p:bg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Shape 743"/>
          <p:cNvSpPr/>
          <p:nvPr/>
        </p:nvSpPr>
        <p:spPr>
          <a:xfrm>
            <a:off x="635000" y="1473200"/>
            <a:ext cx="11734800" cy="16127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75000"/>
              </a:lnSpc>
              <a:spcBef>
                <a:spcPts val="0"/>
              </a:spcBef>
              <a:buSzPct val="25000"/>
              <a:buNone/>
            </a:pPr>
            <a:r>
              <a:rPr lang="en-US" sz="9000" b="1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Q &amp; A</a:t>
            </a:r>
          </a:p>
        </p:txBody>
      </p:sp>
      <p:cxnSp>
        <p:nvCxnSpPr>
          <p:cNvPr id="744" name="Shape 744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745" name="Shape 745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746" name="Shape 746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4285"/>
              </a:lnSpc>
              <a:spcBef>
                <a:spcPts val="0"/>
              </a:spcBef>
              <a:buSzPct val="25000"/>
              <a:buNone/>
            </a:pPr>
            <a:r>
              <a:rPr lang="en-US" sz="2800" b="1">
                <a:latin typeface="Oswald"/>
                <a:ea typeface="Oswald"/>
                <a:cs typeface="Oswald"/>
                <a:sym typeface="Oswald"/>
              </a:rPr>
              <a:t>WELCOME TO DATA SCIENCE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AFC0"/>
        </a:solidFill>
        <a:effectLst/>
      </p:bgPr>
    </p:bg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Shape 751"/>
          <p:cNvSpPr/>
          <p:nvPr/>
        </p:nvSpPr>
        <p:spPr>
          <a:xfrm>
            <a:off x="635000" y="1473200"/>
            <a:ext cx="11734800" cy="16127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75000"/>
              </a:lnSpc>
              <a:spcBef>
                <a:spcPts val="0"/>
              </a:spcBef>
              <a:buSzPct val="25000"/>
              <a:buNone/>
            </a:pPr>
            <a:r>
              <a:rPr lang="en-US" sz="9000" b="1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EXIT TICKET </a:t>
            </a:r>
          </a:p>
          <a:p>
            <a:pPr marL="0" marR="0" lvl="0" indent="0" algn="l" rtl="0">
              <a:lnSpc>
                <a:spcPct val="75000"/>
              </a:lnSpc>
              <a:spcBef>
                <a:spcPts val="0"/>
              </a:spcBef>
              <a:buNone/>
            </a:pPr>
            <a:endParaRPr sz="9000" b="1">
              <a:solidFill>
                <a:srgbClr val="FFFFFF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cxnSp>
        <p:nvCxnSpPr>
          <p:cNvPr id="752" name="Shape 752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753" name="Shape 753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754" name="Shape 754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lvl="0" rtl="0">
              <a:lnSpc>
                <a:spcPct val="114285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28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WELCOME TO DATA SCIENCE</a:t>
            </a:r>
          </a:p>
          <a:p>
            <a:pPr marL="0" marR="0" lvl="0" indent="0" algn="l" rtl="0">
              <a:lnSpc>
                <a:spcPct val="114285"/>
              </a:lnSpc>
              <a:spcBef>
                <a:spcPts val="0"/>
              </a:spcBef>
              <a:buNone/>
            </a:pPr>
            <a:endParaRPr sz="2800" b="1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755" name="Shape 755"/>
          <p:cNvSpPr/>
          <p:nvPr/>
        </p:nvSpPr>
        <p:spPr>
          <a:xfrm>
            <a:off x="3113900" y="4078875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4285"/>
              </a:lnSpc>
              <a:spcBef>
                <a:spcPts val="0"/>
              </a:spcBef>
              <a:buSzPct val="25000"/>
              <a:buNone/>
            </a:pPr>
            <a:r>
              <a:rPr lang="en-US" sz="2800" b="1">
                <a:latin typeface="Oswald"/>
                <a:ea typeface="Oswald"/>
                <a:cs typeface="Oswald"/>
                <a:sym typeface="Oswald"/>
              </a:rPr>
              <a:t>DON’T FORGET TO FILL OUT YOUR EXIT TICKET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Shape 350"/>
          <p:cNvSpPr txBox="1">
            <a:spLocks noGrp="1"/>
          </p:cNvSpPr>
          <p:nvPr>
            <p:ph type="title"/>
          </p:nvPr>
        </p:nvSpPr>
        <p:spPr>
          <a:xfrm>
            <a:off x="428444" y="648364"/>
            <a:ext cx="12121200" cy="720299"/>
          </a:xfrm>
          <a:prstGeom prst="rect">
            <a:avLst/>
          </a:prstGeom>
          <a:noFill/>
          <a:ln>
            <a:noFill/>
          </a:ln>
        </p:spPr>
        <p:txBody>
          <a:bodyPr lIns="129925" tIns="129925" rIns="129925" bIns="1299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15+ CAMPUSES AROUND THE WORLD</a:t>
            </a:r>
          </a:p>
        </p:txBody>
      </p:sp>
      <p:pic>
        <p:nvPicPr>
          <p:cNvPr id="351" name="Shape 3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6746" y="1584975"/>
            <a:ext cx="12571200" cy="481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Shape 356"/>
          <p:cNvSpPr/>
          <p:nvPr/>
        </p:nvSpPr>
        <p:spPr>
          <a:xfrm>
            <a:off x="-67734" y="-67615"/>
            <a:ext cx="13072500" cy="74511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4950" tIns="64950" rIns="64950" bIns="649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57" name="Shape 357"/>
          <p:cNvGrpSpPr/>
          <p:nvPr/>
        </p:nvGrpSpPr>
        <p:grpSpPr>
          <a:xfrm>
            <a:off x="3820160" y="1744432"/>
            <a:ext cx="5364396" cy="3746035"/>
            <a:chOff x="0" y="0"/>
            <a:chExt cx="3771900" cy="2638425"/>
          </a:xfrm>
        </p:grpSpPr>
        <p:pic>
          <p:nvPicPr>
            <p:cNvPr id="358" name="Shape 358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38111" y="0"/>
              <a:ext cx="3495600" cy="770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9" name="Shape 359"/>
            <p:cNvSpPr/>
            <p:nvPr/>
          </p:nvSpPr>
          <p:spPr>
            <a:xfrm>
              <a:off x="0" y="962025"/>
              <a:ext cx="3771900" cy="1676400"/>
            </a:xfrm>
            <a:prstGeom prst="rect">
              <a:avLst/>
            </a:prstGeom>
            <a:noFill/>
            <a:ln>
              <a:noFill/>
            </a:ln>
          </p:spPr>
          <p:txBody>
            <a:bodyPr lIns="129925" tIns="129925" rIns="129925" bIns="129925" anchor="t" anchorCtr="0">
              <a:noAutofit/>
            </a:bodyPr>
            <a:lstStyle/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ct val="25000"/>
                <a:buFont typeface="Arial"/>
                <a:buNone/>
              </a:pPr>
              <a:r>
                <a:rPr lang="en-US" sz="26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Come work on campus.</a:t>
              </a:r>
            </a:p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2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ct val="25000"/>
                <a:buFont typeface="Arial"/>
                <a:buNone/>
              </a:pPr>
              <a:r>
                <a:rPr lang="en-US" sz="26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We’re open:</a:t>
              </a:r>
            </a:p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ct val="25000"/>
                <a:buFont typeface="Arial"/>
                <a:buNone/>
              </a:pPr>
              <a:r>
                <a:rPr lang="en-US" sz="26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8:30am - 10pm, Monday to Friday</a:t>
              </a:r>
            </a:p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ct val="25000"/>
                <a:buFont typeface="Arial"/>
                <a:buNone/>
              </a:pPr>
              <a:r>
                <a:rPr lang="en-US" sz="26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10am - 6pm, Saturday and Sunday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4" name="Shape 36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6746" y="416488"/>
            <a:ext cx="12571200" cy="6469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-light-2">
  <a:themeElements>
    <a:clrScheme name="simple-light-2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FAB40"/>
      </a:accent1>
      <a:accent2>
        <a:srgbClr val="212121"/>
      </a:accent2>
      <a:accent3>
        <a:srgbClr val="78909C"/>
      </a:accent3>
      <a:accent4>
        <a:srgbClr val="8F6024"/>
      </a:accent4>
      <a:accent5>
        <a:srgbClr val="0097A7"/>
      </a:accent5>
      <a:accent6>
        <a:srgbClr val="EEFF41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585</TotalTime>
  <Words>1847</Words>
  <Application>Microsoft Macintosh PowerPoint</Application>
  <PresentationFormat>Custom</PresentationFormat>
  <Paragraphs>452</Paragraphs>
  <Slides>64</Slides>
  <Notes>64</Notes>
  <HiddenSlides>1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64</vt:i4>
      </vt:variant>
    </vt:vector>
  </HeadingPairs>
  <TitlesOfParts>
    <vt:vector size="77" baseType="lpstr">
      <vt:lpstr>Arial Hebrew</vt:lpstr>
      <vt:lpstr>Arial Narrow</vt:lpstr>
      <vt:lpstr>Calibri</vt:lpstr>
      <vt:lpstr>Courier New</vt:lpstr>
      <vt:lpstr>Georgia</vt:lpstr>
      <vt:lpstr>Helvetica</vt:lpstr>
      <vt:lpstr>Impact</vt:lpstr>
      <vt:lpstr>Mangal</vt:lpstr>
      <vt:lpstr>Merriweather Sans</vt:lpstr>
      <vt:lpstr>Oswald</vt:lpstr>
      <vt:lpstr>Arial</vt:lpstr>
      <vt:lpstr>White</vt:lpstr>
      <vt:lpstr>simple-light-2</vt:lpstr>
      <vt:lpstr>PowerPoint Presentation</vt:lpstr>
      <vt:lpstr>PowerPoint Presentation</vt:lpstr>
      <vt:lpstr>YOUR INSTRUCTIONAL TEAM</vt:lpstr>
      <vt:lpstr>STUDENT SERVICES AT studentservicesSF@ga.co</vt:lpstr>
      <vt:lpstr>OTHERS YOU MAY SEE</vt:lpstr>
      <vt:lpstr>PowerPoint Presentation</vt:lpstr>
      <vt:lpstr>15+ CAMPUSES AROUND THE WORLD</vt:lpstr>
      <vt:lpstr>PowerPoint Presentation</vt:lpstr>
      <vt:lpstr>PowerPoint Presentation</vt:lpstr>
      <vt:lpstr>PowerPoint Presentation</vt:lpstr>
      <vt:lpstr>COURSE DATES</vt:lpstr>
      <vt:lpstr>PowerPoint Presentation</vt:lpstr>
      <vt:lpstr>SLACK</vt:lpstr>
      <vt:lpstr>GITHUB</vt:lpstr>
      <vt:lpstr>CLASSROOM CULTURE</vt:lpstr>
      <vt:lpstr>LEARNING OBJECTIVES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15.0029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Reid Offringa</cp:lastModifiedBy>
  <cp:revision>151</cp:revision>
  <dcterms:modified xsi:type="dcterms:W3CDTF">2017-02-16T21:59:17Z</dcterms:modified>
</cp:coreProperties>
</file>